
<file path=[Content_Types].xml><?xml version="1.0" encoding="utf-8"?>
<Types xmlns="http://schemas.openxmlformats.org/package/2006/content-types">
  <Default Extension="emf" ContentType="image/x-emf"/>
  <Default Extension="fntdata" ContentType="application/x-fontdata"/>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 id="2147483659" r:id="rId2"/>
  </p:sldMasterIdLst>
  <p:notesMasterIdLst>
    <p:notesMasterId r:id="rId32"/>
  </p:notesMasterIdLst>
  <p:sldIdLst>
    <p:sldId id="454" r:id="rId3"/>
    <p:sldId id="676" r:id="rId4"/>
    <p:sldId id="541" r:id="rId5"/>
    <p:sldId id="257" r:id="rId6"/>
    <p:sldId id="654" r:id="rId7"/>
    <p:sldId id="575" r:id="rId8"/>
    <p:sldId id="682" r:id="rId9"/>
    <p:sldId id="671" r:id="rId10"/>
    <p:sldId id="650" r:id="rId11"/>
    <p:sldId id="649" r:id="rId12"/>
    <p:sldId id="303" r:id="rId13"/>
    <p:sldId id="497" r:id="rId14"/>
    <p:sldId id="681" r:id="rId15"/>
    <p:sldId id="678" r:id="rId16"/>
    <p:sldId id="683" r:id="rId17"/>
    <p:sldId id="672" r:id="rId18"/>
    <p:sldId id="673" r:id="rId19"/>
    <p:sldId id="675" r:id="rId20"/>
    <p:sldId id="685" r:id="rId21"/>
    <p:sldId id="256" r:id="rId22"/>
    <p:sldId id="686" r:id="rId23"/>
    <p:sldId id="687" r:id="rId24"/>
    <p:sldId id="688" r:id="rId25"/>
    <p:sldId id="679" r:id="rId26"/>
    <p:sldId id="680" r:id="rId27"/>
    <p:sldId id="677" r:id="rId28"/>
    <p:sldId id="684" r:id="rId29"/>
    <p:sldId id="689" r:id="rId30"/>
    <p:sldId id="475" r:id="rId31"/>
  </p:sldIdLst>
  <p:sldSz cx="9144000" cy="6858000" type="screen4x3"/>
  <p:notesSz cx="6858000" cy="9144000"/>
  <p:embeddedFontLst>
    <p:embeddedFont>
      <p:font typeface="Arial Black" panose="020B0A04020102020204" pitchFamily="34" charset="0"/>
      <p:bold r:id="rId33"/>
    </p:embeddedFon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80"/>
    <a:srgbClr val="3636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290" autoAdjust="0"/>
  </p:normalViewPr>
  <p:slideViewPr>
    <p:cSldViewPr snapToGrid="0">
      <p:cViewPr varScale="1">
        <p:scale>
          <a:sx n="102" d="100"/>
          <a:sy n="102" d="100"/>
        </p:scale>
        <p:origin x="1920" y="96"/>
      </p:cViewPr>
      <p:guideLst/>
    </p:cSldViewPr>
  </p:slideViewPr>
  <p:outlineViewPr>
    <p:cViewPr>
      <p:scale>
        <a:sx n="33" d="100"/>
        <a:sy n="33" d="100"/>
      </p:scale>
      <p:origin x="0" y="-1540"/>
    </p:cViewPr>
  </p:outlineViewPr>
  <p:notesTextViewPr>
    <p:cViewPr>
      <p:scale>
        <a:sx n="1" d="1"/>
        <a:sy n="1" d="1"/>
      </p:scale>
      <p:origin x="0" y="0"/>
    </p:cViewPr>
  </p:notesTextViewPr>
  <p:sorterViewPr>
    <p:cViewPr>
      <p:scale>
        <a:sx n="80" d="100"/>
        <a:sy n="80" d="100"/>
      </p:scale>
      <p:origin x="0" y="-40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185523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1" name="Shape 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Howard Astronomical League, February 20, 2020</a:t>
            </a:r>
            <a:endParaRPr sz="1200" b="0" i="0" u="none" strike="noStrike" cap="none" dirty="0">
              <a:solidFill>
                <a:schemeClr val="dk1"/>
              </a:solidFill>
              <a:latin typeface="Calibri"/>
              <a:ea typeface="Calibri"/>
              <a:cs typeface="Calibri"/>
              <a:sym typeface="Calibri"/>
            </a:endParaRPr>
          </a:p>
        </p:txBody>
      </p:sp>
      <p:sp>
        <p:nvSpPr>
          <p:cNvPr id="82" name="Shape 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4522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1090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4104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3457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ctr"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ctr"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492875"/>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600" b="0" i="0" u="none" strike="noStrike" cap="none">
                <a:solidFill>
                  <a:schemeClr val="lt1"/>
                </a:solidFill>
                <a:latin typeface="Calibri"/>
                <a:ea typeface="Calibri"/>
                <a:cs typeface="Calibri"/>
                <a:sym typeface="Calibri"/>
              </a:rPr>
              <a:t>‹#›</a:t>
            </a:fld>
            <a:endParaRPr lang="en-US" sz="16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DE1E1-2471-406D-86C9-5EBE9CA499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96A516-67EA-4CFF-A2F9-0EDC4D5B74A0}"/>
              </a:ext>
            </a:extLst>
          </p:cNvPr>
          <p:cNvSpPr>
            <a:spLocks noGrp="1"/>
          </p:cNvSpPr>
          <p:nvPr>
            <p:ph type="dt" sz="half" idx="10"/>
          </p:nvPr>
        </p:nvSpPr>
        <p:spPr/>
        <p:txBody>
          <a:bodyPr/>
          <a:lstStyle/>
          <a:p>
            <a:fld id="{4D3D83C0-9759-4594-9027-DCF66750D657}" type="datetimeFigureOut">
              <a:rPr lang="en-US" smtClean="0"/>
              <a:t>4/15/2021</a:t>
            </a:fld>
            <a:endParaRPr lang="en-US"/>
          </a:p>
        </p:txBody>
      </p:sp>
      <p:sp>
        <p:nvSpPr>
          <p:cNvPr id="4" name="Footer Placeholder 3">
            <a:extLst>
              <a:ext uri="{FF2B5EF4-FFF2-40B4-BE49-F238E27FC236}">
                <a16:creationId xmlns:a16="http://schemas.microsoft.com/office/drawing/2014/main" id="{64CC540D-A60C-48F8-BA83-88DE1F4102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60B626-3DC5-4D5A-9E28-FAF2D01EF447}"/>
              </a:ext>
            </a:extLst>
          </p:cNvPr>
          <p:cNvSpPr>
            <a:spLocks noGrp="1"/>
          </p:cNvSpPr>
          <p:nvPr>
            <p:ph type="sldNum" sz="quarter" idx="12"/>
          </p:nvPr>
        </p:nvSpPr>
        <p:spPr/>
        <p:txBody>
          <a:bodyPr/>
          <a:lstStyle/>
          <a:p>
            <a:fld id="{A0C5C536-47DD-4469-B3D6-D1E31CA9AA5F}" type="slidenum">
              <a:rPr lang="en-US" smtClean="0"/>
              <a:t>‹#›</a:t>
            </a:fld>
            <a:endParaRPr lang="en-US"/>
          </a:p>
        </p:txBody>
      </p:sp>
    </p:spTree>
    <p:extLst>
      <p:ext uri="{BB962C8B-B14F-4D97-AF65-F5344CB8AC3E}">
        <p14:creationId xmlns:p14="http://schemas.microsoft.com/office/powerpoint/2010/main" val="2793994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637635-F795-4CA8-8A4A-A0AE7CFE3D71}"/>
              </a:ext>
            </a:extLst>
          </p:cNvPr>
          <p:cNvSpPr>
            <a:spLocks noGrp="1"/>
          </p:cNvSpPr>
          <p:nvPr>
            <p:ph type="dt" sz="half" idx="10"/>
          </p:nvPr>
        </p:nvSpPr>
        <p:spPr/>
        <p:txBody>
          <a:bodyPr/>
          <a:lstStyle/>
          <a:p>
            <a:fld id="{4D3D83C0-9759-4594-9027-DCF66750D657}" type="datetimeFigureOut">
              <a:rPr lang="en-US" smtClean="0"/>
              <a:t>4/15/2021</a:t>
            </a:fld>
            <a:endParaRPr lang="en-US"/>
          </a:p>
        </p:txBody>
      </p:sp>
      <p:sp>
        <p:nvSpPr>
          <p:cNvPr id="3" name="Footer Placeholder 2">
            <a:extLst>
              <a:ext uri="{FF2B5EF4-FFF2-40B4-BE49-F238E27FC236}">
                <a16:creationId xmlns:a16="http://schemas.microsoft.com/office/drawing/2014/main" id="{EDA73318-7A78-4C16-88FD-DDC811FF7A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619F89-EDB2-4C9F-AEB6-45ED941B6A8C}"/>
              </a:ext>
            </a:extLst>
          </p:cNvPr>
          <p:cNvSpPr>
            <a:spLocks noGrp="1"/>
          </p:cNvSpPr>
          <p:nvPr>
            <p:ph type="sldNum" sz="quarter" idx="12"/>
          </p:nvPr>
        </p:nvSpPr>
        <p:spPr/>
        <p:txBody>
          <a:bodyPr/>
          <a:lstStyle/>
          <a:p>
            <a:fld id="{A0C5C536-47DD-4469-B3D6-D1E31CA9AA5F}" type="slidenum">
              <a:rPr lang="en-US" smtClean="0"/>
              <a:t>‹#›</a:t>
            </a:fld>
            <a:endParaRPr lang="en-US"/>
          </a:p>
        </p:txBody>
      </p:sp>
    </p:spTree>
    <p:extLst>
      <p:ext uri="{BB962C8B-B14F-4D97-AF65-F5344CB8AC3E}">
        <p14:creationId xmlns:p14="http://schemas.microsoft.com/office/powerpoint/2010/main" val="744194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5F99C-A546-4980-8669-62923200C7B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980615C-2F69-4421-A16E-3EB88C83E05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E661EE-46B0-4D8A-87D3-BE9C47FE4AB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E079C40-2E13-4934-A4AC-9ED45F2C6A1B}"/>
              </a:ext>
            </a:extLst>
          </p:cNvPr>
          <p:cNvSpPr>
            <a:spLocks noGrp="1"/>
          </p:cNvSpPr>
          <p:nvPr>
            <p:ph type="dt" sz="half" idx="10"/>
          </p:nvPr>
        </p:nvSpPr>
        <p:spPr/>
        <p:txBody>
          <a:bodyPr/>
          <a:lstStyle/>
          <a:p>
            <a:fld id="{4D3D83C0-9759-4594-9027-DCF66750D657}" type="datetimeFigureOut">
              <a:rPr lang="en-US" smtClean="0"/>
              <a:t>4/15/2021</a:t>
            </a:fld>
            <a:endParaRPr lang="en-US"/>
          </a:p>
        </p:txBody>
      </p:sp>
      <p:sp>
        <p:nvSpPr>
          <p:cNvPr id="6" name="Footer Placeholder 5">
            <a:extLst>
              <a:ext uri="{FF2B5EF4-FFF2-40B4-BE49-F238E27FC236}">
                <a16:creationId xmlns:a16="http://schemas.microsoft.com/office/drawing/2014/main" id="{A866E725-2E69-41B6-9126-DE325FCD86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F407D1-F08E-411F-9F78-48638692CAC8}"/>
              </a:ext>
            </a:extLst>
          </p:cNvPr>
          <p:cNvSpPr>
            <a:spLocks noGrp="1"/>
          </p:cNvSpPr>
          <p:nvPr>
            <p:ph type="sldNum" sz="quarter" idx="12"/>
          </p:nvPr>
        </p:nvSpPr>
        <p:spPr/>
        <p:txBody>
          <a:bodyPr/>
          <a:lstStyle/>
          <a:p>
            <a:fld id="{A0C5C536-47DD-4469-B3D6-D1E31CA9AA5F}" type="slidenum">
              <a:rPr lang="en-US" smtClean="0"/>
              <a:t>‹#›</a:t>
            </a:fld>
            <a:endParaRPr lang="en-US"/>
          </a:p>
        </p:txBody>
      </p:sp>
    </p:spTree>
    <p:extLst>
      <p:ext uri="{BB962C8B-B14F-4D97-AF65-F5344CB8AC3E}">
        <p14:creationId xmlns:p14="http://schemas.microsoft.com/office/powerpoint/2010/main" val="89901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ECD87-697F-46D4-AE70-B8101091340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D07A3B6-C421-42B6-9104-DFA2B53BABF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89EF481-21C7-4B8C-AE35-E3320562B26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5E3376-B64C-4AB5-A912-5B9375BB251A}"/>
              </a:ext>
            </a:extLst>
          </p:cNvPr>
          <p:cNvSpPr>
            <a:spLocks noGrp="1"/>
          </p:cNvSpPr>
          <p:nvPr>
            <p:ph type="dt" sz="half" idx="10"/>
          </p:nvPr>
        </p:nvSpPr>
        <p:spPr/>
        <p:txBody>
          <a:bodyPr/>
          <a:lstStyle/>
          <a:p>
            <a:fld id="{4D3D83C0-9759-4594-9027-DCF66750D657}" type="datetimeFigureOut">
              <a:rPr lang="en-US" smtClean="0"/>
              <a:t>4/15/2021</a:t>
            </a:fld>
            <a:endParaRPr lang="en-US"/>
          </a:p>
        </p:txBody>
      </p:sp>
      <p:sp>
        <p:nvSpPr>
          <p:cNvPr id="6" name="Footer Placeholder 5">
            <a:extLst>
              <a:ext uri="{FF2B5EF4-FFF2-40B4-BE49-F238E27FC236}">
                <a16:creationId xmlns:a16="http://schemas.microsoft.com/office/drawing/2014/main" id="{AD2EA216-3A80-4202-91B0-8499099427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EA1F57-077D-43A2-A6BD-33ED9257B3CE}"/>
              </a:ext>
            </a:extLst>
          </p:cNvPr>
          <p:cNvSpPr>
            <a:spLocks noGrp="1"/>
          </p:cNvSpPr>
          <p:nvPr>
            <p:ph type="sldNum" sz="quarter" idx="12"/>
          </p:nvPr>
        </p:nvSpPr>
        <p:spPr/>
        <p:txBody>
          <a:bodyPr/>
          <a:lstStyle/>
          <a:p>
            <a:fld id="{A0C5C536-47DD-4469-B3D6-D1E31CA9AA5F}" type="slidenum">
              <a:rPr lang="en-US" smtClean="0"/>
              <a:t>‹#›</a:t>
            </a:fld>
            <a:endParaRPr lang="en-US"/>
          </a:p>
        </p:txBody>
      </p:sp>
    </p:spTree>
    <p:extLst>
      <p:ext uri="{BB962C8B-B14F-4D97-AF65-F5344CB8AC3E}">
        <p14:creationId xmlns:p14="http://schemas.microsoft.com/office/powerpoint/2010/main" val="2890723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B90BA-AD4E-429D-A035-934C675D7A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288E17-24D2-4D9E-9C48-A117241697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DE6F4A-6169-41DE-B167-DDE4B39EFFEB}"/>
              </a:ext>
            </a:extLst>
          </p:cNvPr>
          <p:cNvSpPr>
            <a:spLocks noGrp="1"/>
          </p:cNvSpPr>
          <p:nvPr>
            <p:ph type="dt" sz="half" idx="10"/>
          </p:nvPr>
        </p:nvSpPr>
        <p:spPr/>
        <p:txBody>
          <a:bodyPr/>
          <a:lstStyle/>
          <a:p>
            <a:fld id="{4D3D83C0-9759-4594-9027-DCF66750D657}" type="datetimeFigureOut">
              <a:rPr lang="en-US" smtClean="0"/>
              <a:t>4/15/2021</a:t>
            </a:fld>
            <a:endParaRPr lang="en-US"/>
          </a:p>
        </p:txBody>
      </p:sp>
      <p:sp>
        <p:nvSpPr>
          <p:cNvPr id="5" name="Footer Placeholder 4">
            <a:extLst>
              <a:ext uri="{FF2B5EF4-FFF2-40B4-BE49-F238E27FC236}">
                <a16:creationId xmlns:a16="http://schemas.microsoft.com/office/drawing/2014/main" id="{C4B25ABB-ACB2-42F5-A609-EEF2FC5867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8819E6-4546-4C81-9346-24F80E8316F9}"/>
              </a:ext>
            </a:extLst>
          </p:cNvPr>
          <p:cNvSpPr>
            <a:spLocks noGrp="1"/>
          </p:cNvSpPr>
          <p:nvPr>
            <p:ph type="sldNum" sz="quarter" idx="12"/>
          </p:nvPr>
        </p:nvSpPr>
        <p:spPr/>
        <p:txBody>
          <a:bodyPr/>
          <a:lstStyle/>
          <a:p>
            <a:fld id="{A0C5C536-47DD-4469-B3D6-D1E31CA9AA5F}" type="slidenum">
              <a:rPr lang="en-US" smtClean="0"/>
              <a:t>‹#›</a:t>
            </a:fld>
            <a:endParaRPr lang="en-US"/>
          </a:p>
        </p:txBody>
      </p:sp>
    </p:spTree>
    <p:extLst>
      <p:ext uri="{BB962C8B-B14F-4D97-AF65-F5344CB8AC3E}">
        <p14:creationId xmlns:p14="http://schemas.microsoft.com/office/powerpoint/2010/main" val="529123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408FAC-0574-45B8-9E88-8FC6336A708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A89029-D378-4346-B4CF-61A3E6A2A36C}"/>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397E46-76ED-4D42-80CE-8EE16D5F3787}"/>
              </a:ext>
            </a:extLst>
          </p:cNvPr>
          <p:cNvSpPr>
            <a:spLocks noGrp="1"/>
          </p:cNvSpPr>
          <p:nvPr>
            <p:ph type="dt" sz="half" idx="10"/>
          </p:nvPr>
        </p:nvSpPr>
        <p:spPr/>
        <p:txBody>
          <a:bodyPr/>
          <a:lstStyle/>
          <a:p>
            <a:fld id="{4D3D83C0-9759-4594-9027-DCF66750D657}" type="datetimeFigureOut">
              <a:rPr lang="en-US" smtClean="0"/>
              <a:t>4/15/2021</a:t>
            </a:fld>
            <a:endParaRPr lang="en-US"/>
          </a:p>
        </p:txBody>
      </p:sp>
      <p:sp>
        <p:nvSpPr>
          <p:cNvPr id="5" name="Footer Placeholder 4">
            <a:extLst>
              <a:ext uri="{FF2B5EF4-FFF2-40B4-BE49-F238E27FC236}">
                <a16:creationId xmlns:a16="http://schemas.microsoft.com/office/drawing/2014/main" id="{E99E6670-150E-4943-80A5-A20FD2FCDE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6D5C9E-8FF5-450E-BAAD-B9E666E22CD9}"/>
              </a:ext>
            </a:extLst>
          </p:cNvPr>
          <p:cNvSpPr>
            <a:spLocks noGrp="1"/>
          </p:cNvSpPr>
          <p:nvPr>
            <p:ph type="sldNum" sz="quarter" idx="12"/>
          </p:nvPr>
        </p:nvSpPr>
        <p:spPr/>
        <p:txBody>
          <a:bodyPr/>
          <a:lstStyle/>
          <a:p>
            <a:fld id="{A0C5C536-47DD-4469-B3D6-D1E31CA9AA5F}" type="slidenum">
              <a:rPr lang="en-US" smtClean="0"/>
              <a:t>‹#›</a:t>
            </a:fld>
            <a:endParaRPr lang="en-US"/>
          </a:p>
        </p:txBody>
      </p:sp>
    </p:spTree>
    <p:extLst>
      <p:ext uri="{BB962C8B-B14F-4D97-AF65-F5344CB8AC3E}">
        <p14:creationId xmlns:p14="http://schemas.microsoft.com/office/powerpoint/2010/main" val="372553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6"/>
        <p:cNvGrpSpPr/>
        <p:nvPr/>
      </p:nvGrpSpPr>
      <p:grpSpPr>
        <a:xfrm>
          <a:off x="0" y="0"/>
          <a:ext cx="0" cy="0"/>
          <a:chOff x="0" y="0"/>
          <a:chExt cx="0" cy="0"/>
        </a:xfrm>
      </p:grpSpPr>
      <p:pic>
        <p:nvPicPr>
          <p:cNvPr id="27" name="Shape 27" descr="m46m47_hetlage_f.jpg"/>
          <p:cNvPicPr preferRelativeResize="0"/>
          <p:nvPr/>
        </p:nvPicPr>
        <p:blipFill rotWithShape="1">
          <a:blip r:embed="rId2">
            <a:alphaModFix/>
          </a:blip>
          <a:srcRect l="3514" r="4188"/>
          <a:stretch/>
        </p:blipFill>
        <p:spPr>
          <a:xfrm>
            <a:off x="0" y="0"/>
            <a:ext cx="9144000" cy="6858000"/>
          </a:xfrm>
          <a:prstGeom prst="rect">
            <a:avLst/>
          </a:prstGeom>
          <a:noFill/>
          <a:ln>
            <a:noFill/>
          </a:ln>
        </p:spPr>
      </p:pic>
      <p:sp>
        <p:nvSpPr>
          <p:cNvPr id="28" name="Shape 2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rgbClr val="FFFF00"/>
              </a:buClr>
              <a:buFont typeface="Times New Roman"/>
              <a:buNone/>
              <a:defRPr sz="4800" b="0" i="0" u="none" strike="noStrike" cap="none">
                <a:solidFill>
                  <a:srgbClr val="FFFF0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88900" algn="l" rtl="0">
              <a:spcBef>
                <a:spcPts val="800"/>
              </a:spcBef>
              <a:buClr>
                <a:srgbClr val="FFFF00"/>
              </a:buClr>
              <a:buSzPct val="100000"/>
              <a:buFont typeface="Arial"/>
              <a:buChar char="•"/>
              <a:defRPr sz="4000" b="0" i="0" u="none" strike="noStrike" cap="none">
                <a:solidFill>
                  <a:srgbClr val="FFFF00"/>
                </a:solidFill>
                <a:latin typeface="Times New Roman"/>
                <a:ea typeface="Times New Roman"/>
                <a:cs typeface="Times New Roman"/>
                <a:sym typeface="Times New Roman"/>
              </a:defRPr>
            </a:lvl1pPr>
            <a:lvl2pPr marL="742950" marR="0" lvl="1" indent="-57150" algn="l" rtl="0">
              <a:spcBef>
                <a:spcPts val="720"/>
              </a:spcBef>
              <a:buClr>
                <a:srgbClr val="FFFF00"/>
              </a:buClr>
              <a:buSzPct val="100000"/>
              <a:buFont typeface="Arial"/>
              <a:buChar char="–"/>
              <a:defRPr sz="3600" b="0" i="0" u="none" strike="noStrike" cap="none">
                <a:solidFill>
                  <a:srgbClr val="FFFF00"/>
                </a:solidFill>
                <a:latin typeface="Times New Roman"/>
                <a:ea typeface="Times New Roman"/>
                <a:cs typeface="Times New Roman"/>
                <a:sym typeface="Times New Roman"/>
              </a:defRPr>
            </a:lvl2pPr>
            <a:lvl3pPr marL="1143000" marR="0" lvl="2" indent="-25400" algn="l" rtl="0">
              <a:spcBef>
                <a:spcPts val="640"/>
              </a:spcBef>
              <a:buClr>
                <a:srgbClr val="FFFF00"/>
              </a:buClr>
              <a:buSzPct val="100000"/>
              <a:buFont typeface="Arial"/>
              <a:buChar char="•"/>
              <a:defRPr sz="3200" b="0" i="0" u="none" strike="noStrike" cap="none">
                <a:solidFill>
                  <a:srgbClr val="FFFF00"/>
                </a:solidFill>
                <a:latin typeface="Times New Roman"/>
                <a:ea typeface="Times New Roman"/>
                <a:cs typeface="Times New Roman"/>
                <a:sym typeface="Times New Roman"/>
              </a:defRPr>
            </a:lvl3pPr>
            <a:lvl4pPr marL="1600200" marR="0" lvl="3" indent="-50800" algn="l" rtl="0">
              <a:spcBef>
                <a:spcPts val="560"/>
              </a:spcBef>
              <a:buClr>
                <a:srgbClr val="FFFF00"/>
              </a:buClr>
              <a:buSzPct val="100000"/>
              <a:buFont typeface="Arial"/>
              <a:buChar char="–"/>
              <a:defRPr sz="2800" b="0" i="0" u="none" strike="noStrike" cap="none">
                <a:solidFill>
                  <a:srgbClr val="FFFF00"/>
                </a:solidFill>
                <a:latin typeface="Times New Roman"/>
                <a:ea typeface="Times New Roman"/>
                <a:cs typeface="Times New Roman"/>
                <a:sym typeface="Times New Roman"/>
              </a:defRPr>
            </a:lvl4pPr>
            <a:lvl5pPr marL="2057400" marR="0" lvl="4" indent="-76200" algn="l" rtl="0">
              <a:spcBef>
                <a:spcPts val="480"/>
              </a:spcBef>
              <a:buClr>
                <a:srgbClr val="FFFF00"/>
              </a:buClr>
              <a:buSzPct val="100000"/>
              <a:buFont typeface="Arial"/>
              <a:buChar char="»"/>
              <a:defRPr sz="2400" b="0" i="0" u="none" strike="noStrike" cap="none">
                <a:solidFill>
                  <a:srgbClr val="FFFF00"/>
                </a:solidFill>
                <a:latin typeface="Times New Roman"/>
                <a:ea typeface="Times New Roman"/>
                <a:cs typeface="Times New Roman"/>
                <a:sym typeface="Times New Roman"/>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2" name="Shape 62"/>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63" name="Shape 63"/>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64" name="Shape 6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5" name="Shape 6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6" name="Shape 6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5" name="Shape 75"/>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9C17F-E4AC-4DD6-BFEF-CB927913AD3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290D03F-CF71-4854-B2BF-1A7E53C9715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BE9A6D-F766-40F0-A4CD-0CE546E10EBD}"/>
              </a:ext>
            </a:extLst>
          </p:cNvPr>
          <p:cNvSpPr>
            <a:spLocks noGrp="1"/>
          </p:cNvSpPr>
          <p:nvPr>
            <p:ph type="dt" sz="half" idx="10"/>
          </p:nvPr>
        </p:nvSpPr>
        <p:spPr/>
        <p:txBody>
          <a:bodyPr/>
          <a:lstStyle/>
          <a:p>
            <a:fld id="{4D3D83C0-9759-4594-9027-DCF66750D657}" type="datetimeFigureOut">
              <a:rPr lang="en-US" smtClean="0"/>
              <a:t>4/15/2021</a:t>
            </a:fld>
            <a:endParaRPr lang="en-US"/>
          </a:p>
        </p:txBody>
      </p:sp>
      <p:sp>
        <p:nvSpPr>
          <p:cNvPr id="5" name="Footer Placeholder 4">
            <a:extLst>
              <a:ext uri="{FF2B5EF4-FFF2-40B4-BE49-F238E27FC236}">
                <a16:creationId xmlns:a16="http://schemas.microsoft.com/office/drawing/2014/main" id="{25C1EA47-2AA1-4101-AE85-9F76F77ED1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C36278-66D5-476D-8F01-5B1EAEA0891F}"/>
              </a:ext>
            </a:extLst>
          </p:cNvPr>
          <p:cNvSpPr>
            <a:spLocks noGrp="1"/>
          </p:cNvSpPr>
          <p:nvPr>
            <p:ph type="sldNum" sz="quarter" idx="12"/>
          </p:nvPr>
        </p:nvSpPr>
        <p:spPr/>
        <p:txBody>
          <a:bodyPr/>
          <a:lstStyle/>
          <a:p>
            <a:fld id="{A0C5C536-47DD-4469-B3D6-D1E31CA9AA5F}" type="slidenum">
              <a:rPr lang="en-US" smtClean="0"/>
              <a:t>‹#›</a:t>
            </a:fld>
            <a:endParaRPr lang="en-US"/>
          </a:p>
        </p:txBody>
      </p:sp>
    </p:spTree>
    <p:extLst>
      <p:ext uri="{BB962C8B-B14F-4D97-AF65-F5344CB8AC3E}">
        <p14:creationId xmlns:p14="http://schemas.microsoft.com/office/powerpoint/2010/main" val="696593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737BA-284F-4B00-9A16-F2F83E3414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DDE6DD-D48F-41AB-837F-25B3C57FED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9977B6-277A-4882-B11B-3FE211957F9D}"/>
              </a:ext>
            </a:extLst>
          </p:cNvPr>
          <p:cNvSpPr>
            <a:spLocks noGrp="1"/>
          </p:cNvSpPr>
          <p:nvPr>
            <p:ph type="dt" sz="half" idx="10"/>
          </p:nvPr>
        </p:nvSpPr>
        <p:spPr/>
        <p:txBody>
          <a:bodyPr/>
          <a:lstStyle/>
          <a:p>
            <a:fld id="{4D3D83C0-9759-4594-9027-DCF66750D657}" type="datetimeFigureOut">
              <a:rPr lang="en-US" smtClean="0"/>
              <a:t>4/15/2021</a:t>
            </a:fld>
            <a:endParaRPr lang="en-US"/>
          </a:p>
        </p:txBody>
      </p:sp>
      <p:sp>
        <p:nvSpPr>
          <p:cNvPr id="5" name="Footer Placeholder 4">
            <a:extLst>
              <a:ext uri="{FF2B5EF4-FFF2-40B4-BE49-F238E27FC236}">
                <a16:creationId xmlns:a16="http://schemas.microsoft.com/office/drawing/2014/main" id="{BCD75A7F-E334-4C60-B39B-B26FAE9AD3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6128E7-2C68-4973-B259-7A99314E4CDE}"/>
              </a:ext>
            </a:extLst>
          </p:cNvPr>
          <p:cNvSpPr>
            <a:spLocks noGrp="1"/>
          </p:cNvSpPr>
          <p:nvPr>
            <p:ph type="sldNum" sz="quarter" idx="12"/>
          </p:nvPr>
        </p:nvSpPr>
        <p:spPr/>
        <p:txBody>
          <a:bodyPr/>
          <a:lstStyle/>
          <a:p>
            <a:fld id="{A0C5C536-47DD-4469-B3D6-D1E31CA9AA5F}" type="slidenum">
              <a:rPr lang="en-US" smtClean="0"/>
              <a:t>‹#›</a:t>
            </a:fld>
            <a:endParaRPr lang="en-US"/>
          </a:p>
        </p:txBody>
      </p:sp>
    </p:spTree>
    <p:extLst>
      <p:ext uri="{BB962C8B-B14F-4D97-AF65-F5344CB8AC3E}">
        <p14:creationId xmlns:p14="http://schemas.microsoft.com/office/powerpoint/2010/main" val="159416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A10F8-ACC6-4A9B-8F4E-AFD1E4EAF34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A38CE12-A17E-4F0E-971E-B65812A39B7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AED967-011A-4B70-BD1B-7AC92553CFEB}"/>
              </a:ext>
            </a:extLst>
          </p:cNvPr>
          <p:cNvSpPr>
            <a:spLocks noGrp="1"/>
          </p:cNvSpPr>
          <p:nvPr>
            <p:ph type="dt" sz="half" idx="10"/>
          </p:nvPr>
        </p:nvSpPr>
        <p:spPr/>
        <p:txBody>
          <a:bodyPr/>
          <a:lstStyle/>
          <a:p>
            <a:fld id="{4D3D83C0-9759-4594-9027-DCF66750D657}" type="datetimeFigureOut">
              <a:rPr lang="en-US" smtClean="0"/>
              <a:t>4/15/2021</a:t>
            </a:fld>
            <a:endParaRPr lang="en-US"/>
          </a:p>
        </p:txBody>
      </p:sp>
      <p:sp>
        <p:nvSpPr>
          <p:cNvPr id="5" name="Footer Placeholder 4">
            <a:extLst>
              <a:ext uri="{FF2B5EF4-FFF2-40B4-BE49-F238E27FC236}">
                <a16:creationId xmlns:a16="http://schemas.microsoft.com/office/drawing/2014/main" id="{28DA3BD8-D988-4F71-BD65-9E479408DD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97592E-B510-45A1-B597-403B7AF842F1}"/>
              </a:ext>
            </a:extLst>
          </p:cNvPr>
          <p:cNvSpPr>
            <a:spLocks noGrp="1"/>
          </p:cNvSpPr>
          <p:nvPr>
            <p:ph type="sldNum" sz="quarter" idx="12"/>
          </p:nvPr>
        </p:nvSpPr>
        <p:spPr/>
        <p:txBody>
          <a:bodyPr/>
          <a:lstStyle/>
          <a:p>
            <a:fld id="{A0C5C536-47DD-4469-B3D6-D1E31CA9AA5F}" type="slidenum">
              <a:rPr lang="en-US" smtClean="0"/>
              <a:t>‹#›</a:t>
            </a:fld>
            <a:endParaRPr lang="en-US"/>
          </a:p>
        </p:txBody>
      </p:sp>
    </p:spTree>
    <p:extLst>
      <p:ext uri="{BB962C8B-B14F-4D97-AF65-F5344CB8AC3E}">
        <p14:creationId xmlns:p14="http://schemas.microsoft.com/office/powerpoint/2010/main" val="2789378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C657E-A675-49D3-8956-60182F0182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D8840-AE7F-4AF8-955F-22942B901EAC}"/>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C2A3BF-115F-4EB8-83AC-E65AB3CB127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4D646C-0385-46C6-99A8-3DF035280B6A}"/>
              </a:ext>
            </a:extLst>
          </p:cNvPr>
          <p:cNvSpPr>
            <a:spLocks noGrp="1"/>
          </p:cNvSpPr>
          <p:nvPr>
            <p:ph type="dt" sz="half" idx="10"/>
          </p:nvPr>
        </p:nvSpPr>
        <p:spPr/>
        <p:txBody>
          <a:bodyPr/>
          <a:lstStyle/>
          <a:p>
            <a:fld id="{4D3D83C0-9759-4594-9027-DCF66750D657}" type="datetimeFigureOut">
              <a:rPr lang="en-US" smtClean="0"/>
              <a:t>4/15/2021</a:t>
            </a:fld>
            <a:endParaRPr lang="en-US"/>
          </a:p>
        </p:txBody>
      </p:sp>
      <p:sp>
        <p:nvSpPr>
          <p:cNvPr id="6" name="Footer Placeholder 5">
            <a:extLst>
              <a:ext uri="{FF2B5EF4-FFF2-40B4-BE49-F238E27FC236}">
                <a16:creationId xmlns:a16="http://schemas.microsoft.com/office/drawing/2014/main" id="{51AFEA4B-4126-44B3-9CAD-66A7FFA6E8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DB04FF-5193-4A4A-87FE-12F66E7F958A}"/>
              </a:ext>
            </a:extLst>
          </p:cNvPr>
          <p:cNvSpPr>
            <a:spLocks noGrp="1"/>
          </p:cNvSpPr>
          <p:nvPr>
            <p:ph type="sldNum" sz="quarter" idx="12"/>
          </p:nvPr>
        </p:nvSpPr>
        <p:spPr/>
        <p:txBody>
          <a:bodyPr/>
          <a:lstStyle/>
          <a:p>
            <a:fld id="{A0C5C536-47DD-4469-B3D6-D1E31CA9AA5F}" type="slidenum">
              <a:rPr lang="en-US" smtClean="0"/>
              <a:t>‹#›</a:t>
            </a:fld>
            <a:endParaRPr lang="en-US"/>
          </a:p>
        </p:txBody>
      </p:sp>
    </p:spTree>
    <p:extLst>
      <p:ext uri="{BB962C8B-B14F-4D97-AF65-F5344CB8AC3E}">
        <p14:creationId xmlns:p14="http://schemas.microsoft.com/office/powerpoint/2010/main" val="2707931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B2F1B-AD8D-48E0-ABB1-D8CFD6BCCB6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028070-9940-473D-8555-C62646FE70E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A6A7402-2804-42F7-B187-20FA0045A56B}"/>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709EDE-9441-419E-B58D-DFE14BACB2A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B689F14-0D16-4D21-A7B1-A42BB81CD76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DDB257-71FE-4401-8B05-1DEFE56BB0EC}"/>
              </a:ext>
            </a:extLst>
          </p:cNvPr>
          <p:cNvSpPr>
            <a:spLocks noGrp="1"/>
          </p:cNvSpPr>
          <p:nvPr>
            <p:ph type="dt" sz="half" idx="10"/>
          </p:nvPr>
        </p:nvSpPr>
        <p:spPr/>
        <p:txBody>
          <a:bodyPr/>
          <a:lstStyle/>
          <a:p>
            <a:fld id="{4D3D83C0-9759-4594-9027-DCF66750D657}" type="datetimeFigureOut">
              <a:rPr lang="en-US" smtClean="0"/>
              <a:t>4/15/2021</a:t>
            </a:fld>
            <a:endParaRPr lang="en-US"/>
          </a:p>
        </p:txBody>
      </p:sp>
      <p:sp>
        <p:nvSpPr>
          <p:cNvPr id="8" name="Footer Placeholder 7">
            <a:extLst>
              <a:ext uri="{FF2B5EF4-FFF2-40B4-BE49-F238E27FC236}">
                <a16:creationId xmlns:a16="http://schemas.microsoft.com/office/drawing/2014/main" id="{00EDD549-CB21-47E9-8141-9079202BFC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057400-7E38-4171-ADCE-74CA9378317C}"/>
              </a:ext>
            </a:extLst>
          </p:cNvPr>
          <p:cNvSpPr>
            <a:spLocks noGrp="1"/>
          </p:cNvSpPr>
          <p:nvPr>
            <p:ph type="sldNum" sz="quarter" idx="12"/>
          </p:nvPr>
        </p:nvSpPr>
        <p:spPr/>
        <p:txBody>
          <a:bodyPr/>
          <a:lstStyle/>
          <a:p>
            <a:fld id="{A0C5C536-47DD-4469-B3D6-D1E31CA9AA5F}" type="slidenum">
              <a:rPr lang="en-US" smtClean="0"/>
              <a:t>‹#›</a:t>
            </a:fld>
            <a:endParaRPr lang="en-US"/>
          </a:p>
        </p:txBody>
      </p:sp>
    </p:spTree>
    <p:extLst>
      <p:ext uri="{BB962C8B-B14F-4D97-AF65-F5344CB8AC3E}">
        <p14:creationId xmlns:p14="http://schemas.microsoft.com/office/powerpoint/2010/main" val="24404363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5" r:id="rId3"/>
    <p:sldLayoutId id="2147483657" r:id="rId4"/>
  </p:sldLayoutIdLst>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494F0D-073A-4D87-A998-43EAB261E85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AA475F-568B-43A3-BDCD-C90DD9F6943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E9D5DE-F991-4132-8CEC-7F07420827D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D3D83C0-9759-4594-9027-DCF66750D657}" type="datetimeFigureOut">
              <a:rPr lang="en-US" smtClean="0"/>
              <a:t>4/15/2021</a:t>
            </a:fld>
            <a:endParaRPr lang="en-US"/>
          </a:p>
        </p:txBody>
      </p:sp>
      <p:sp>
        <p:nvSpPr>
          <p:cNvPr id="5" name="Footer Placeholder 4">
            <a:extLst>
              <a:ext uri="{FF2B5EF4-FFF2-40B4-BE49-F238E27FC236}">
                <a16:creationId xmlns:a16="http://schemas.microsoft.com/office/drawing/2014/main" id="{DE42B847-CEA5-4BCA-8231-D6F49B54E45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2BAC35-B9A3-4CB1-A81D-D2D7256F8C7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0C5C536-47DD-4469-B3D6-D1E31CA9AA5F}" type="slidenum">
              <a:rPr lang="en-US" smtClean="0"/>
              <a:t>‹#›</a:t>
            </a:fld>
            <a:endParaRPr lang="en-US"/>
          </a:p>
        </p:txBody>
      </p:sp>
    </p:spTree>
    <p:extLst>
      <p:ext uri="{BB962C8B-B14F-4D97-AF65-F5344CB8AC3E}">
        <p14:creationId xmlns:p14="http://schemas.microsoft.com/office/powerpoint/2010/main" val="3073852532"/>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Shape 84" descr="m46m47_hetlage_f.jpg"/>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85" name="Shape 85"/>
          <p:cNvSpPr txBox="1"/>
          <p:nvPr/>
        </p:nvSpPr>
        <p:spPr>
          <a:xfrm>
            <a:off x="1976912" y="103391"/>
            <a:ext cx="5769126" cy="378565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8000" b="0" i="0" u="none" strike="noStrike" cap="none" dirty="0">
                <a:solidFill>
                  <a:schemeClr val="bg1"/>
                </a:solidFill>
                <a:latin typeface="Times New Roman"/>
                <a:ea typeface="Times New Roman"/>
                <a:cs typeface="Times New Roman"/>
                <a:sym typeface="Times New Roman"/>
              </a:rPr>
              <a:t>Howard </a:t>
            </a:r>
          </a:p>
          <a:p>
            <a:pPr marL="0" marR="0" lvl="0" indent="0" algn="ctr" rtl="0">
              <a:spcBef>
                <a:spcPts val="0"/>
              </a:spcBef>
              <a:buSzPct val="25000"/>
              <a:buNone/>
            </a:pPr>
            <a:r>
              <a:rPr lang="en-US" sz="8000" b="0" i="0" u="none" strike="noStrike" cap="none" dirty="0">
                <a:solidFill>
                  <a:schemeClr val="bg1"/>
                </a:solidFill>
                <a:latin typeface="Times New Roman"/>
                <a:ea typeface="Times New Roman"/>
                <a:cs typeface="Times New Roman"/>
                <a:sym typeface="Times New Roman"/>
              </a:rPr>
              <a:t>Astronomical</a:t>
            </a:r>
          </a:p>
          <a:p>
            <a:pPr marL="0" marR="0" lvl="0" indent="0" algn="ctr" rtl="0">
              <a:spcBef>
                <a:spcPts val="0"/>
              </a:spcBef>
              <a:buSzPct val="25000"/>
              <a:buNone/>
            </a:pPr>
            <a:r>
              <a:rPr lang="en-US" sz="8000" b="0" i="0" u="none" strike="noStrike" cap="none" dirty="0">
                <a:solidFill>
                  <a:schemeClr val="bg1"/>
                </a:solidFill>
                <a:latin typeface="Times New Roman"/>
                <a:ea typeface="Times New Roman"/>
                <a:cs typeface="Times New Roman"/>
                <a:sym typeface="Times New Roman"/>
              </a:rPr>
              <a:t>League</a:t>
            </a:r>
          </a:p>
        </p:txBody>
      </p:sp>
      <p:sp>
        <p:nvSpPr>
          <p:cNvPr id="86" name="Shape 86"/>
          <p:cNvSpPr txBox="1"/>
          <p:nvPr/>
        </p:nvSpPr>
        <p:spPr>
          <a:xfrm>
            <a:off x="2739470" y="5986181"/>
            <a:ext cx="4384873"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dirty="0">
                <a:solidFill>
                  <a:schemeClr val="bg1"/>
                </a:solidFill>
                <a:latin typeface="Times New Roman"/>
                <a:ea typeface="Times New Roman"/>
                <a:cs typeface="Times New Roman"/>
                <a:sym typeface="Times New Roman"/>
              </a:rPr>
              <a:t>April 15</a:t>
            </a:r>
            <a:r>
              <a:rPr lang="en-US" sz="3600" b="0" i="0" u="none" strike="noStrike" cap="none" dirty="0">
                <a:solidFill>
                  <a:schemeClr val="bg1"/>
                </a:solidFill>
                <a:latin typeface="Times New Roman"/>
                <a:ea typeface="Times New Roman"/>
                <a:cs typeface="Times New Roman"/>
                <a:sym typeface="Times New Roman"/>
              </a:rPr>
              <a:t>, 2021</a:t>
            </a:r>
          </a:p>
        </p:txBody>
      </p:sp>
      <p:pic>
        <p:nvPicPr>
          <p:cNvPr id="87" name="Shape 87" descr="HAL10Logo4.png"/>
          <p:cNvPicPr preferRelativeResize="0"/>
          <p:nvPr/>
        </p:nvPicPr>
        <p:blipFill rotWithShape="1">
          <a:blip r:embed="rId4">
            <a:alphaModFix/>
          </a:blip>
          <a:srcRect/>
          <a:stretch/>
        </p:blipFill>
        <p:spPr>
          <a:xfrm>
            <a:off x="0" y="3569249"/>
            <a:ext cx="3344594" cy="3344594"/>
          </a:xfrm>
          <a:prstGeom prst="rect">
            <a:avLst/>
          </a:prstGeom>
          <a:noFill/>
          <a:ln>
            <a:noFill/>
          </a:ln>
        </p:spPr>
      </p:pic>
      <p:sp>
        <p:nvSpPr>
          <p:cNvPr id="88" name="Shape 88"/>
          <p:cNvSpPr/>
          <p:nvPr/>
        </p:nvSpPr>
        <p:spPr>
          <a:xfrm>
            <a:off x="1967196" y="4567237"/>
            <a:ext cx="542925" cy="442912"/>
          </a:xfrm>
          <a:prstGeom prst="ellipse">
            <a:avLst/>
          </a:prstGeom>
          <a:solidFill>
            <a:schemeClr val="tx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89" name="Shape 89"/>
          <p:cNvSpPr txBox="1"/>
          <p:nvPr/>
        </p:nvSpPr>
        <p:spPr>
          <a:xfrm>
            <a:off x="1852613" y="4567237"/>
            <a:ext cx="819147"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dirty="0">
                <a:solidFill>
                  <a:schemeClr val="lt1"/>
                </a:solidFill>
                <a:latin typeface="Arial Black"/>
                <a:ea typeface="Arial Black"/>
                <a:cs typeface="Arial Black"/>
                <a:sym typeface="Arial Black"/>
              </a:rPr>
              <a:t>21</a:t>
            </a:r>
          </a:p>
          <a:p>
            <a:pPr marL="0" marR="0" lvl="0" indent="0" algn="l" rtl="0">
              <a:spcBef>
                <a:spcPts val="0"/>
              </a:spcBef>
              <a:buSzPct val="25000"/>
              <a:buNone/>
            </a:pPr>
            <a:endParaRPr lang="en-US" sz="2800" b="1" i="0" u="none" strike="noStrike" cap="none" dirty="0">
              <a:solidFill>
                <a:schemeClr val="lt1"/>
              </a:solidFill>
              <a:latin typeface="Arial Black"/>
              <a:ea typeface="Arial Black"/>
              <a:cs typeface="Arial Black"/>
              <a:sym typeface="Arial Black"/>
            </a:endParaRPr>
          </a:p>
        </p:txBody>
      </p:sp>
    </p:spTree>
    <p:extLst>
      <p:ext uri="{BB962C8B-B14F-4D97-AF65-F5344CB8AC3E}">
        <p14:creationId xmlns:p14="http://schemas.microsoft.com/office/powerpoint/2010/main" val="372315547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343DC-97B3-4CD2-86B1-39572763F367}"/>
              </a:ext>
            </a:extLst>
          </p:cNvPr>
          <p:cNvSpPr>
            <a:spLocks noGrp="1"/>
          </p:cNvSpPr>
          <p:nvPr>
            <p:ph type="title"/>
          </p:nvPr>
        </p:nvSpPr>
        <p:spPr/>
        <p:txBody>
          <a:bodyPr/>
          <a:lstStyle/>
          <a:p>
            <a:r>
              <a:rPr lang="en-US" dirty="0">
                <a:solidFill>
                  <a:schemeClr val="bg1"/>
                </a:solidFill>
              </a:rPr>
              <a:t>May HAL Meeting</a:t>
            </a:r>
            <a:br>
              <a:rPr lang="en-US" dirty="0">
                <a:solidFill>
                  <a:schemeClr val="bg1"/>
                </a:solidFill>
              </a:rPr>
            </a:br>
            <a:r>
              <a:rPr lang="en-US" dirty="0">
                <a:solidFill>
                  <a:schemeClr val="bg1"/>
                </a:solidFill>
              </a:rPr>
              <a:t>May 20th</a:t>
            </a:r>
          </a:p>
        </p:txBody>
      </p:sp>
      <p:pic>
        <p:nvPicPr>
          <p:cNvPr id="3" name="Picture 2">
            <a:extLst>
              <a:ext uri="{FF2B5EF4-FFF2-40B4-BE49-F238E27FC236}">
                <a16:creationId xmlns:a16="http://schemas.microsoft.com/office/drawing/2014/main" id="{8520FF4E-DE78-476A-8126-85D991A307A3}"/>
              </a:ext>
            </a:extLst>
          </p:cNvPr>
          <p:cNvPicPr>
            <a:picLocks noChangeAspect="1"/>
          </p:cNvPicPr>
          <p:nvPr/>
        </p:nvPicPr>
        <p:blipFill>
          <a:blip r:embed="rId2"/>
          <a:stretch>
            <a:fillRect/>
          </a:stretch>
        </p:blipFill>
        <p:spPr>
          <a:xfrm>
            <a:off x="457200" y="2281237"/>
            <a:ext cx="1990725" cy="2295525"/>
          </a:xfrm>
          <a:prstGeom prst="rect">
            <a:avLst/>
          </a:prstGeom>
          <a:ln>
            <a:solidFill>
              <a:schemeClr val="bg1"/>
            </a:solidFill>
          </a:ln>
        </p:spPr>
      </p:pic>
    </p:spTree>
    <p:extLst>
      <p:ext uri="{BB962C8B-B14F-4D97-AF65-F5344CB8AC3E}">
        <p14:creationId xmlns:p14="http://schemas.microsoft.com/office/powerpoint/2010/main" val="177664446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1054"/>
            <a:ext cx="8229600" cy="1143000"/>
          </a:xfrm>
        </p:spPr>
        <p:txBody>
          <a:bodyPr/>
          <a:lstStyle/>
          <a:p>
            <a:r>
              <a:rPr lang="en-US" b="1" dirty="0">
                <a:solidFill>
                  <a:schemeClr val="bg1"/>
                </a:solidFill>
                <a:latin typeface="+mn-lt"/>
              </a:rPr>
              <a:t>Officer Reports</a:t>
            </a:r>
            <a:br>
              <a:rPr lang="en-US" b="1" dirty="0">
                <a:latin typeface="+mn-lt"/>
              </a:rPr>
            </a:br>
            <a:endParaRPr lang="en-US" sz="3200" b="1" dirty="0">
              <a:latin typeface="+mn-lt"/>
            </a:endParaRPr>
          </a:p>
        </p:txBody>
      </p:sp>
      <p:pic>
        <p:nvPicPr>
          <p:cNvPr id="5" name="Picture 4">
            <a:extLst>
              <a:ext uri="{FF2B5EF4-FFF2-40B4-BE49-F238E27FC236}">
                <a16:creationId xmlns:a16="http://schemas.microsoft.com/office/drawing/2014/main" id="{4845AC08-D490-4D6A-9BAE-A11FD34064F2}"/>
              </a:ext>
            </a:extLst>
          </p:cNvPr>
          <p:cNvPicPr>
            <a:picLocks noChangeAspect="1"/>
          </p:cNvPicPr>
          <p:nvPr/>
        </p:nvPicPr>
        <p:blipFill>
          <a:blip r:embed="rId3"/>
          <a:stretch>
            <a:fillRect/>
          </a:stretch>
        </p:blipFill>
        <p:spPr>
          <a:xfrm>
            <a:off x="0" y="1689917"/>
            <a:ext cx="9144000" cy="5325626"/>
          </a:xfrm>
          <a:prstGeom prst="rect">
            <a:avLst/>
          </a:prstGeom>
        </p:spPr>
      </p:pic>
    </p:spTree>
    <p:extLst>
      <p:ext uri="{BB962C8B-B14F-4D97-AF65-F5344CB8AC3E}">
        <p14:creationId xmlns:p14="http://schemas.microsoft.com/office/powerpoint/2010/main" val="117823562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1860D88-9952-41DE-9143-A97CEB7B5EA0}"/>
              </a:ext>
            </a:extLst>
          </p:cNvPr>
          <p:cNvSpPr/>
          <p:nvPr/>
        </p:nvSpPr>
        <p:spPr>
          <a:xfrm>
            <a:off x="416979" y="219670"/>
            <a:ext cx="8032968" cy="1754326"/>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HAL Members Astro Art</a:t>
            </a:r>
          </a:p>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And Projects</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6" name="Picture 5">
            <a:extLst>
              <a:ext uri="{FF2B5EF4-FFF2-40B4-BE49-F238E27FC236}">
                <a16:creationId xmlns:a16="http://schemas.microsoft.com/office/drawing/2014/main" id="{C5490B74-94BD-498C-9AD1-888ED5D55EC2}"/>
              </a:ext>
            </a:extLst>
          </p:cNvPr>
          <p:cNvPicPr>
            <a:picLocks noChangeAspect="1"/>
          </p:cNvPicPr>
          <p:nvPr/>
        </p:nvPicPr>
        <p:blipFill>
          <a:blip r:embed="rId2"/>
          <a:stretch>
            <a:fillRect/>
          </a:stretch>
        </p:blipFill>
        <p:spPr>
          <a:xfrm>
            <a:off x="2673855" y="2511246"/>
            <a:ext cx="3796289" cy="3796289"/>
          </a:xfrm>
          <a:prstGeom prst="rect">
            <a:avLst/>
          </a:prstGeom>
        </p:spPr>
      </p:pic>
    </p:spTree>
    <p:extLst>
      <p:ext uri="{BB962C8B-B14F-4D97-AF65-F5344CB8AC3E}">
        <p14:creationId xmlns:p14="http://schemas.microsoft.com/office/powerpoint/2010/main" val="206384126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61CE66C0-C715-45AD-8BF6-719678D1E148}"/>
              </a:ext>
            </a:extLst>
          </p:cNvPr>
          <p:cNvPicPr>
            <a:picLocks noChangeAspect="1"/>
          </p:cNvPicPr>
          <p:nvPr/>
        </p:nvPicPr>
        <p:blipFill>
          <a:blip r:embed="rId2"/>
          <a:stretch>
            <a:fillRect/>
          </a:stretch>
        </p:blipFill>
        <p:spPr>
          <a:xfrm>
            <a:off x="0" y="1312333"/>
            <a:ext cx="9144000" cy="4233333"/>
          </a:xfrm>
          <a:prstGeom prst="rect">
            <a:avLst/>
          </a:prstGeom>
        </p:spPr>
      </p:pic>
    </p:spTree>
    <p:extLst>
      <p:ext uri="{BB962C8B-B14F-4D97-AF65-F5344CB8AC3E}">
        <p14:creationId xmlns:p14="http://schemas.microsoft.com/office/powerpoint/2010/main" val="312635586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4FB0940F-21C9-4E7C-890F-62D99DCFA7A0}"/>
              </a:ext>
            </a:extLst>
          </p:cNvPr>
          <p:cNvPicPr>
            <a:picLocks noChangeAspect="1"/>
          </p:cNvPicPr>
          <p:nvPr/>
        </p:nvPicPr>
        <p:blipFill>
          <a:blip r:embed="rId2"/>
          <a:stretch>
            <a:fillRect/>
          </a:stretch>
        </p:blipFill>
        <p:spPr>
          <a:xfrm>
            <a:off x="0" y="702879"/>
            <a:ext cx="9144000" cy="5452241"/>
          </a:xfrm>
          <a:prstGeom prst="rect">
            <a:avLst/>
          </a:prstGeom>
        </p:spPr>
      </p:pic>
    </p:spTree>
    <p:extLst>
      <p:ext uri="{BB962C8B-B14F-4D97-AF65-F5344CB8AC3E}">
        <p14:creationId xmlns:p14="http://schemas.microsoft.com/office/powerpoint/2010/main" val="98688525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4B8332FC-EDF5-4841-A8FA-F2872F2AE9DF}"/>
              </a:ext>
            </a:extLst>
          </p:cNvPr>
          <p:cNvPicPr>
            <a:picLocks noChangeAspect="1"/>
          </p:cNvPicPr>
          <p:nvPr/>
        </p:nvPicPr>
        <p:blipFill>
          <a:blip r:embed="rId2"/>
          <a:stretch>
            <a:fillRect/>
          </a:stretch>
        </p:blipFill>
        <p:spPr>
          <a:xfrm>
            <a:off x="0" y="304800"/>
            <a:ext cx="9144000" cy="6248400"/>
          </a:xfrm>
          <a:prstGeom prst="rect">
            <a:avLst/>
          </a:prstGeom>
        </p:spPr>
      </p:pic>
      <p:sp>
        <p:nvSpPr>
          <p:cNvPr id="5" name="TextBox 4">
            <a:extLst>
              <a:ext uri="{FF2B5EF4-FFF2-40B4-BE49-F238E27FC236}">
                <a16:creationId xmlns:a16="http://schemas.microsoft.com/office/drawing/2014/main" id="{99E677BC-5CF7-4EBB-9791-92688CB33FF2}"/>
              </a:ext>
            </a:extLst>
          </p:cNvPr>
          <p:cNvSpPr txBox="1"/>
          <p:nvPr/>
        </p:nvSpPr>
        <p:spPr>
          <a:xfrm>
            <a:off x="546755" y="6146276"/>
            <a:ext cx="2809187" cy="307777"/>
          </a:xfrm>
          <a:prstGeom prst="rect">
            <a:avLst/>
          </a:prstGeom>
          <a:noFill/>
          <a:ln>
            <a:solidFill>
              <a:schemeClr val="bg1"/>
            </a:solidFill>
          </a:ln>
        </p:spPr>
        <p:txBody>
          <a:bodyPr wrap="square" rtlCol="0">
            <a:spAutoFit/>
          </a:bodyPr>
          <a:lstStyle/>
          <a:p>
            <a:r>
              <a:rPr lang="en-US" dirty="0">
                <a:solidFill>
                  <a:schemeClr val="bg1"/>
                </a:solidFill>
              </a:rPr>
              <a:t>Victor Sanchez – M51</a:t>
            </a:r>
          </a:p>
        </p:txBody>
      </p:sp>
    </p:spTree>
    <p:extLst>
      <p:ext uri="{BB962C8B-B14F-4D97-AF65-F5344CB8AC3E}">
        <p14:creationId xmlns:p14="http://schemas.microsoft.com/office/powerpoint/2010/main" val="425262972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E052E513-B5D6-43CD-A3AD-3A57B7841B64}"/>
              </a:ext>
            </a:extLst>
          </p:cNvPr>
          <p:cNvPicPr>
            <a:picLocks noChangeAspect="1"/>
          </p:cNvPicPr>
          <p:nvPr/>
        </p:nvPicPr>
        <p:blipFill>
          <a:blip r:embed="rId2"/>
          <a:stretch>
            <a:fillRect/>
          </a:stretch>
        </p:blipFill>
        <p:spPr>
          <a:xfrm>
            <a:off x="31549" y="0"/>
            <a:ext cx="9080901" cy="6858000"/>
          </a:xfrm>
          <a:prstGeom prst="rect">
            <a:avLst/>
          </a:prstGeom>
        </p:spPr>
      </p:pic>
    </p:spTree>
    <p:extLst>
      <p:ext uri="{BB962C8B-B14F-4D97-AF65-F5344CB8AC3E}">
        <p14:creationId xmlns:p14="http://schemas.microsoft.com/office/powerpoint/2010/main" val="327173935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94E902DF-A285-4D53-8E56-F21B5A26E689}"/>
              </a:ext>
            </a:extLst>
          </p:cNvPr>
          <p:cNvPicPr>
            <a:picLocks noChangeAspect="1"/>
          </p:cNvPicPr>
          <p:nvPr/>
        </p:nvPicPr>
        <p:blipFill>
          <a:blip r:embed="rId2"/>
          <a:stretch>
            <a:fillRect/>
          </a:stretch>
        </p:blipFill>
        <p:spPr>
          <a:xfrm>
            <a:off x="0" y="147917"/>
            <a:ext cx="9144000" cy="6562165"/>
          </a:xfrm>
          <a:prstGeom prst="rect">
            <a:avLst/>
          </a:prstGeom>
        </p:spPr>
      </p:pic>
    </p:spTree>
    <p:extLst>
      <p:ext uri="{BB962C8B-B14F-4D97-AF65-F5344CB8AC3E}">
        <p14:creationId xmlns:p14="http://schemas.microsoft.com/office/powerpoint/2010/main" val="105239296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33DB6942-8D87-4692-B747-281E67642520}"/>
              </a:ext>
            </a:extLst>
          </p:cNvPr>
          <p:cNvPicPr>
            <a:picLocks noChangeAspect="1"/>
          </p:cNvPicPr>
          <p:nvPr/>
        </p:nvPicPr>
        <p:blipFill>
          <a:blip r:embed="rId2"/>
          <a:stretch>
            <a:fillRect/>
          </a:stretch>
        </p:blipFill>
        <p:spPr>
          <a:xfrm>
            <a:off x="0" y="106731"/>
            <a:ext cx="9144000" cy="6644537"/>
          </a:xfrm>
          <a:prstGeom prst="rect">
            <a:avLst/>
          </a:prstGeom>
        </p:spPr>
      </p:pic>
    </p:spTree>
    <p:extLst>
      <p:ext uri="{BB962C8B-B14F-4D97-AF65-F5344CB8AC3E}">
        <p14:creationId xmlns:p14="http://schemas.microsoft.com/office/powerpoint/2010/main" val="27108482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2D30B099-0AA5-49A1-8463-5E8B863F39F4}"/>
              </a:ext>
            </a:extLst>
          </p:cNvPr>
          <p:cNvPicPr>
            <a:picLocks noChangeAspect="1"/>
          </p:cNvPicPr>
          <p:nvPr/>
        </p:nvPicPr>
        <p:blipFill>
          <a:blip r:embed="rId2"/>
          <a:stretch>
            <a:fillRect/>
          </a:stretch>
        </p:blipFill>
        <p:spPr>
          <a:xfrm>
            <a:off x="1643783" y="0"/>
            <a:ext cx="5856433" cy="6858000"/>
          </a:xfrm>
          <a:prstGeom prst="rect">
            <a:avLst/>
          </a:prstGeom>
        </p:spPr>
      </p:pic>
    </p:spTree>
    <p:extLst>
      <p:ext uri="{BB962C8B-B14F-4D97-AF65-F5344CB8AC3E}">
        <p14:creationId xmlns:p14="http://schemas.microsoft.com/office/powerpoint/2010/main" val="411272517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3" name="Rectangle 2">
            <a:extLst>
              <a:ext uri="{FF2B5EF4-FFF2-40B4-BE49-F238E27FC236}">
                <a16:creationId xmlns:a16="http://schemas.microsoft.com/office/drawing/2014/main" id="{21860D88-9952-41DE-9143-A97CEB7B5EA0}"/>
              </a:ext>
            </a:extLst>
          </p:cNvPr>
          <p:cNvSpPr/>
          <p:nvPr/>
        </p:nvSpPr>
        <p:spPr>
          <a:xfrm>
            <a:off x="2434710" y="7242"/>
            <a:ext cx="4416595"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Astro Humor</a:t>
            </a:r>
          </a:p>
        </p:txBody>
      </p:sp>
      <p:pic>
        <p:nvPicPr>
          <p:cNvPr id="2" name="Picture 1">
            <a:extLst>
              <a:ext uri="{FF2B5EF4-FFF2-40B4-BE49-F238E27FC236}">
                <a16:creationId xmlns:a16="http://schemas.microsoft.com/office/drawing/2014/main" id="{CEC38F2E-A4EA-4A19-80DE-1B6C88A91A6A}"/>
              </a:ext>
            </a:extLst>
          </p:cNvPr>
          <p:cNvPicPr>
            <a:picLocks noChangeAspect="1"/>
          </p:cNvPicPr>
          <p:nvPr/>
        </p:nvPicPr>
        <p:blipFill>
          <a:blip r:embed="rId2"/>
          <a:stretch>
            <a:fillRect/>
          </a:stretch>
        </p:blipFill>
        <p:spPr>
          <a:xfrm>
            <a:off x="1338206" y="930572"/>
            <a:ext cx="6467588" cy="5909759"/>
          </a:xfrm>
          <a:prstGeom prst="rect">
            <a:avLst/>
          </a:prstGeom>
        </p:spPr>
      </p:pic>
    </p:spTree>
    <p:extLst>
      <p:ext uri="{BB962C8B-B14F-4D97-AF65-F5344CB8AC3E}">
        <p14:creationId xmlns:p14="http://schemas.microsoft.com/office/powerpoint/2010/main" val="181727909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E60796-CCE2-453E-84D2-3DD1A6A279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57250"/>
            <a:ext cx="4953611" cy="5143500"/>
          </a:xfrm>
          <a:prstGeom prst="rect">
            <a:avLst/>
          </a:prstGeom>
        </p:spPr>
      </p:pic>
      <p:sp>
        <p:nvSpPr>
          <p:cNvPr id="8" name="TextBox 7">
            <a:extLst>
              <a:ext uri="{FF2B5EF4-FFF2-40B4-BE49-F238E27FC236}">
                <a16:creationId xmlns:a16="http://schemas.microsoft.com/office/drawing/2014/main" id="{1BCE2FEE-AD58-4BEA-A26D-1AC03031BF5B}"/>
              </a:ext>
            </a:extLst>
          </p:cNvPr>
          <p:cNvSpPr txBox="1"/>
          <p:nvPr/>
        </p:nvSpPr>
        <p:spPr>
          <a:xfrm>
            <a:off x="4863904" y="1033934"/>
            <a:ext cx="4199207" cy="346249"/>
          </a:xfrm>
          <a:prstGeom prst="rect">
            <a:avLst/>
          </a:prstGeom>
          <a:noFill/>
        </p:spPr>
        <p:txBody>
          <a:bodyPr wrap="square" rtlCol="0">
            <a:spAutoFit/>
          </a:bodyPr>
          <a:lstStyle/>
          <a:p>
            <a:pPr algn="ctr" defTabSz="685800"/>
            <a:r>
              <a:rPr lang="en-US" sz="1650" kern="1200" dirty="0">
                <a:solidFill>
                  <a:prstClr val="white"/>
                </a:solidFill>
                <a:latin typeface="Calibri" panose="020F0502020204030204"/>
                <a:ea typeface="+mn-ea"/>
                <a:cs typeface="+mn-cs"/>
              </a:rPr>
              <a:t>M35 and NGC 2158, Open Clusters in Gemini </a:t>
            </a:r>
          </a:p>
        </p:txBody>
      </p:sp>
      <p:sp>
        <p:nvSpPr>
          <p:cNvPr id="9" name="TextBox 8">
            <a:extLst>
              <a:ext uri="{FF2B5EF4-FFF2-40B4-BE49-F238E27FC236}">
                <a16:creationId xmlns:a16="http://schemas.microsoft.com/office/drawing/2014/main" id="{ED1C62D4-0528-4D00-BA10-3FCCF8696583}"/>
              </a:ext>
            </a:extLst>
          </p:cNvPr>
          <p:cNvSpPr txBox="1"/>
          <p:nvPr/>
        </p:nvSpPr>
        <p:spPr>
          <a:xfrm>
            <a:off x="5214730" y="3677325"/>
            <a:ext cx="3587262" cy="2169825"/>
          </a:xfrm>
          <a:prstGeom prst="rect">
            <a:avLst/>
          </a:prstGeom>
          <a:noFill/>
        </p:spPr>
        <p:txBody>
          <a:bodyPr wrap="square" rtlCol="0">
            <a:spAutoFit/>
          </a:bodyPr>
          <a:lstStyle/>
          <a:p>
            <a:pPr defTabSz="685800"/>
            <a:r>
              <a:rPr lang="en-US" sz="1350" kern="1200" dirty="0">
                <a:solidFill>
                  <a:prstClr val="white"/>
                </a:solidFill>
                <a:latin typeface="Calibri" panose="020F0502020204030204"/>
                <a:ea typeface="+mn-ea"/>
                <a:cs typeface="+mn-cs"/>
              </a:rPr>
              <a:t>Just shy of 20 minutes worth of subs taken </a:t>
            </a:r>
            <a:br>
              <a:rPr lang="en-US" sz="1350" kern="1200" dirty="0">
                <a:solidFill>
                  <a:prstClr val="white"/>
                </a:solidFill>
                <a:latin typeface="Calibri" panose="020F0502020204030204"/>
                <a:ea typeface="+mn-ea"/>
                <a:cs typeface="+mn-cs"/>
              </a:rPr>
            </a:br>
            <a:r>
              <a:rPr lang="en-US" sz="1350" kern="1200" dirty="0">
                <a:solidFill>
                  <a:prstClr val="white"/>
                </a:solidFill>
                <a:latin typeface="Calibri" panose="020F0502020204030204"/>
                <a:ea typeface="+mn-ea"/>
                <a:cs typeface="+mn-cs"/>
              </a:rPr>
              <a:t>March 29, 2021 from Towson, MD (</a:t>
            </a:r>
            <a:r>
              <a:rPr lang="en-US" sz="1350" kern="1200" dirty="0" err="1">
                <a:solidFill>
                  <a:prstClr val="white"/>
                </a:solidFill>
                <a:latin typeface="Calibri" panose="020F0502020204030204"/>
                <a:ea typeface="+mn-ea"/>
                <a:cs typeface="+mn-cs"/>
              </a:rPr>
              <a:t>Bortle</a:t>
            </a:r>
            <a:r>
              <a:rPr lang="en-US" sz="1350" kern="1200" dirty="0">
                <a:solidFill>
                  <a:prstClr val="white"/>
                </a:solidFill>
                <a:latin typeface="Calibri" panose="020F0502020204030204"/>
                <a:ea typeface="+mn-ea"/>
                <a:cs typeface="+mn-cs"/>
              </a:rPr>
              <a:t> 8)</a:t>
            </a:r>
          </a:p>
          <a:p>
            <a:pPr defTabSz="685800"/>
            <a:endParaRPr lang="en-US" sz="1350" kern="1200" dirty="0">
              <a:solidFill>
                <a:prstClr val="white"/>
              </a:solidFill>
              <a:latin typeface="Calibri" panose="020F0502020204030204"/>
              <a:ea typeface="+mn-ea"/>
              <a:cs typeface="+mn-cs"/>
            </a:endParaRPr>
          </a:p>
          <a:p>
            <a:pPr marL="214313" indent="-214313" defTabSz="685800">
              <a:buFont typeface="Wingdings" panose="05000000000000000000" pitchFamily="2" charset="2"/>
              <a:buChar char="ü"/>
            </a:pPr>
            <a:r>
              <a:rPr lang="en-US" sz="1350" kern="1200" dirty="0">
                <a:solidFill>
                  <a:prstClr val="white"/>
                </a:solidFill>
                <a:latin typeface="Calibri" panose="020F0502020204030204"/>
                <a:ea typeface="+mn-ea"/>
                <a:cs typeface="+mn-cs"/>
              </a:rPr>
              <a:t>Vixen 80mm f7.5 refractor on CGX-L Mount</a:t>
            </a:r>
          </a:p>
          <a:p>
            <a:pPr marL="214313" indent="-214313" defTabSz="685800">
              <a:buFont typeface="Wingdings" panose="05000000000000000000" pitchFamily="2" charset="2"/>
              <a:buChar char="ü"/>
            </a:pPr>
            <a:r>
              <a:rPr lang="en-US" sz="1350" kern="1200" dirty="0">
                <a:solidFill>
                  <a:prstClr val="white"/>
                </a:solidFill>
                <a:latin typeface="Calibri" panose="020F0502020204030204"/>
                <a:ea typeface="+mn-ea"/>
                <a:cs typeface="+mn-cs"/>
              </a:rPr>
              <a:t>Canon Rebel t6s camera</a:t>
            </a:r>
          </a:p>
          <a:p>
            <a:pPr marL="214313" indent="-214313" defTabSz="685800">
              <a:buFont typeface="Wingdings" panose="05000000000000000000" pitchFamily="2" charset="2"/>
              <a:buChar char="ü"/>
            </a:pPr>
            <a:r>
              <a:rPr lang="en-US" sz="1350" kern="1200" dirty="0">
                <a:solidFill>
                  <a:prstClr val="white"/>
                </a:solidFill>
                <a:latin typeface="Calibri" panose="020F0502020204030204"/>
                <a:ea typeface="+mn-ea"/>
                <a:cs typeface="+mn-cs"/>
              </a:rPr>
              <a:t>Processing:</a:t>
            </a:r>
          </a:p>
          <a:p>
            <a:pPr marL="557213" lvl="1" indent="-214313" defTabSz="685800">
              <a:buFont typeface="Wingdings" panose="05000000000000000000" pitchFamily="2" charset="2"/>
              <a:buChar char="§"/>
            </a:pPr>
            <a:r>
              <a:rPr lang="en-US" sz="1350" kern="1200" dirty="0" err="1">
                <a:solidFill>
                  <a:prstClr val="white"/>
                </a:solidFill>
                <a:latin typeface="Calibri" panose="020F0502020204030204"/>
                <a:ea typeface="+mn-ea"/>
                <a:cs typeface="+mn-cs"/>
              </a:rPr>
              <a:t>DeepSkyStacker</a:t>
            </a:r>
            <a:endParaRPr lang="en-US" sz="1350" kern="1200" dirty="0">
              <a:solidFill>
                <a:prstClr val="white"/>
              </a:solidFill>
              <a:latin typeface="Calibri" panose="020F0502020204030204"/>
              <a:ea typeface="+mn-ea"/>
              <a:cs typeface="+mn-cs"/>
            </a:endParaRPr>
          </a:p>
          <a:p>
            <a:pPr marL="557213" lvl="1" indent="-214313" defTabSz="685800">
              <a:buFont typeface="Wingdings" panose="05000000000000000000" pitchFamily="2" charset="2"/>
              <a:buChar char="§"/>
            </a:pPr>
            <a:r>
              <a:rPr lang="en-US" sz="1350" kern="1200" dirty="0" err="1">
                <a:solidFill>
                  <a:prstClr val="white"/>
                </a:solidFill>
                <a:latin typeface="Calibri" panose="020F0502020204030204"/>
                <a:ea typeface="+mn-ea"/>
                <a:cs typeface="+mn-cs"/>
              </a:rPr>
              <a:t>PixInsight</a:t>
            </a:r>
            <a:endParaRPr lang="en-US" sz="1350" kern="1200" dirty="0">
              <a:solidFill>
                <a:prstClr val="white"/>
              </a:solidFill>
              <a:latin typeface="Calibri" panose="020F0502020204030204"/>
              <a:ea typeface="+mn-ea"/>
              <a:cs typeface="+mn-cs"/>
            </a:endParaRPr>
          </a:p>
          <a:p>
            <a:pPr marL="557213" lvl="1" indent="-214313" defTabSz="685800">
              <a:buFont typeface="Wingdings" panose="05000000000000000000" pitchFamily="2" charset="2"/>
              <a:buChar char="§"/>
            </a:pPr>
            <a:r>
              <a:rPr lang="en-US" sz="1350" kern="1200" dirty="0">
                <a:solidFill>
                  <a:prstClr val="white"/>
                </a:solidFill>
                <a:latin typeface="Calibri" panose="020F0502020204030204"/>
                <a:ea typeface="+mn-ea"/>
                <a:cs typeface="+mn-cs"/>
              </a:rPr>
              <a:t>Topaz AI </a:t>
            </a:r>
            <a:r>
              <a:rPr lang="en-US" sz="1350" kern="1200" dirty="0" err="1">
                <a:solidFill>
                  <a:prstClr val="white"/>
                </a:solidFill>
                <a:latin typeface="Calibri" panose="020F0502020204030204"/>
                <a:ea typeface="+mn-ea"/>
                <a:cs typeface="+mn-cs"/>
              </a:rPr>
              <a:t>DeNoise</a:t>
            </a:r>
            <a:endParaRPr lang="en-US" sz="1350" kern="1200" dirty="0">
              <a:solidFill>
                <a:prstClr val="white"/>
              </a:solidFill>
              <a:latin typeface="Calibri" panose="020F0502020204030204"/>
              <a:ea typeface="+mn-ea"/>
              <a:cs typeface="+mn-cs"/>
            </a:endParaRPr>
          </a:p>
          <a:p>
            <a:pPr marL="557213" lvl="1" indent="-214313" defTabSz="685800">
              <a:buFont typeface="Wingdings" panose="05000000000000000000" pitchFamily="2" charset="2"/>
              <a:buChar char="§"/>
            </a:pPr>
            <a:r>
              <a:rPr lang="en-US" sz="1350" kern="1200" dirty="0" err="1">
                <a:solidFill>
                  <a:prstClr val="white"/>
                </a:solidFill>
                <a:latin typeface="Calibri" panose="020F0502020204030204"/>
                <a:ea typeface="+mn-ea"/>
                <a:cs typeface="+mn-cs"/>
              </a:rPr>
              <a:t>StarSpikes</a:t>
            </a:r>
            <a:r>
              <a:rPr lang="en-US" sz="1350" kern="1200" dirty="0">
                <a:solidFill>
                  <a:prstClr val="white"/>
                </a:solidFill>
                <a:latin typeface="Calibri" panose="020F0502020204030204"/>
                <a:ea typeface="+mn-ea"/>
                <a:cs typeface="+mn-cs"/>
              </a:rPr>
              <a:t> Pro</a:t>
            </a:r>
          </a:p>
        </p:txBody>
      </p:sp>
      <p:sp>
        <p:nvSpPr>
          <p:cNvPr id="10" name="TextBox 9">
            <a:extLst>
              <a:ext uri="{FF2B5EF4-FFF2-40B4-BE49-F238E27FC236}">
                <a16:creationId xmlns:a16="http://schemas.microsoft.com/office/drawing/2014/main" id="{840AE7F3-E261-4B9D-AC03-108E77142293}"/>
              </a:ext>
            </a:extLst>
          </p:cNvPr>
          <p:cNvSpPr txBox="1"/>
          <p:nvPr/>
        </p:nvSpPr>
        <p:spPr>
          <a:xfrm>
            <a:off x="5214730" y="1367091"/>
            <a:ext cx="3587262" cy="1962076"/>
          </a:xfrm>
          <a:prstGeom prst="rect">
            <a:avLst/>
          </a:prstGeom>
          <a:noFill/>
        </p:spPr>
        <p:txBody>
          <a:bodyPr wrap="square" rtlCol="0">
            <a:spAutoFit/>
          </a:bodyPr>
          <a:lstStyle/>
          <a:p>
            <a:pPr defTabSz="685800"/>
            <a:r>
              <a:rPr lang="en-US" sz="1350" kern="1200" dirty="0">
                <a:solidFill>
                  <a:prstClr val="white"/>
                </a:solidFill>
                <a:latin typeface="Calibri" panose="020F0502020204030204"/>
                <a:ea typeface="+mn-ea"/>
                <a:cs typeface="+mn-cs"/>
              </a:rPr>
              <a:t>M35 is a young cluster (100-200 million years old) that checks in at magnitude 5.3, spanning about size of full Moon and lying 3,870 </a:t>
            </a:r>
            <a:r>
              <a:rPr lang="en-US" sz="1350" kern="1200" dirty="0" err="1">
                <a:solidFill>
                  <a:prstClr val="white"/>
                </a:solidFill>
                <a:latin typeface="Calibri" panose="020F0502020204030204"/>
                <a:ea typeface="+mn-ea"/>
                <a:cs typeface="+mn-cs"/>
              </a:rPr>
              <a:t>ly</a:t>
            </a:r>
            <a:r>
              <a:rPr lang="en-US" sz="1350" kern="1200" dirty="0">
                <a:solidFill>
                  <a:prstClr val="white"/>
                </a:solidFill>
                <a:latin typeface="Calibri" panose="020F0502020204030204"/>
                <a:ea typeface="+mn-ea"/>
                <a:cs typeface="+mn-cs"/>
              </a:rPr>
              <a:t> out. </a:t>
            </a:r>
            <a:br>
              <a:rPr lang="en-US" sz="1350" kern="1200" dirty="0">
                <a:solidFill>
                  <a:prstClr val="white"/>
                </a:solidFill>
                <a:latin typeface="Calibri" panose="020F0502020204030204"/>
                <a:ea typeface="+mn-ea"/>
                <a:cs typeface="+mn-cs"/>
              </a:rPr>
            </a:br>
            <a:endParaRPr lang="en-US" sz="1350" kern="1200" dirty="0">
              <a:solidFill>
                <a:prstClr val="white"/>
              </a:solidFill>
              <a:latin typeface="Calibri" panose="020F0502020204030204"/>
              <a:ea typeface="+mn-ea"/>
              <a:cs typeface="+mn-cs"/>
            </a:endParaRPr>
          </a:p>
          <a:p>
            <a:pPr defTabSz="685800"/>
            <a:r>
              <a:rPr lang="en-US" sz="1350" kern="1200" dirty="0">
                <a:solidFill>
                  <a:prstClr val="white"/>
                </a:solidFill>
                <a:latin typeface="Calibri" panose="020F0502020204030204"/>
                <a:ea typeface="+mn-ea"/>
                <a:cs typeface="+mn-cs"/>
              </a:rPr>
              <a:t>NGC 2158 is a smaller, older open cluster ~2 billion years old. It’s a background object lying about another 9K </a:t>
            </a:r>
            <a:r>
              <a:rPr lang="en-US" sz="1350" kern="1200" dirty="0" err="1">
                <a:solidFill>
                  <a:prstClr val="white"/>
                </a:solidFill>
                <a:latin typeface="Calibri" panose="020F0502020204030204"/>
                <a:ea typeface="+mn-ea"/>
                <a:cs typeface="+mn-cs"/>
              </a:rPr>
              <a:t>ly</a:t>
            </a:r>
            <a:r>
              <a:rPr lang="en-US" sz="1350" kern="1200" dirty="0">
                <a:solidFill>
                  <a:prstClr val="white"/>
                </a:solidFill>
                <a:latin typeface="Calibri" panose="020F0502020204030204"/>
                <a:ea typeface="+mn-ea"/>
                <a:cs typeface="+mn-cs"/>
              </a:rPr>
              <a:t> farther out. It’s easy to see why it was at first thought to be a globular cluster.</a:t>
            </a:r>
          </a:p>
        </p:txBody>
      </p:sp>
    </p:spTree>
    <p:extLst>
      <p:ext uri="{BB962C8B-B14F-4D97-AF65-F5344CB8AC3E}">
        <p14:creationId xmlns:p14="http://schemas.microsoft.com/office/powerpoint/2010/main" val="4180467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C96ED49-D8BE-4C98-B6EC-B8B71CDC6226}"/>
              </a:ext>
            </a:extLst>
          </p:cNvPr>
          <p:cNvPicPr>
            <a:picLocks noChangeAspect="1"/>
          </p:cNvPicPr>
          <p:nvPr/>
        </p:nvPicPr>
        <p:blipFill>
          <a:blip r:embed="rId2"/>
          <a:stretch>
            <a:fillRect/>
          </a:stretch>
        </p:blipFill>
        <p:spPr>
          <a:xfrm>
            <a:off x="314594" y="0"/>
            <a:ext cx="8514812" cy="6858000"/>
          </a:xfrm>
          <a:prstGeom prst="rect">
            <a:avLst/>
          </a:prstGeom>
        </p:spPr>
      </p:pic>
      <p:sp>
        <p:nvSpPr>
          <p:cNvPr id="5" name="TextBox 4">
            <a:extLst>
              <a:ext uri="{FF2B5EF4-FFF2-40B4-BE49-F238E27FC236}">
                <a16:creationId xmlns:a16="http://schemas.microsoft.com/office/drawing/2014/main" id="{B3B7637D-2314-4ABC-854D-860EBE94F3EC}"/>
              </a:ext>
            </a:extLst>
          </p:cNvPr>
          <p:cNvSpPr txBox="1"/>
          <p:nvPr/>
        </p:nvSpPr>
        <p:spPr>
          <a:xfrm>
            <a:off x="546755" y="6146276"/>
            <a:ext cx="2809187" cy="307777"/>
          </a:xfrm>
          <a:prstGeom prst="rect">
            <a:avLst/>
          </a:prstGeom>
          <a:noFill/>
          <a:ln>
            <a:solidFill>
              <a:schemeClr val="bg1"/>
            </a:solidFill>
          </a:ln>
        </p:spPr>
        <p:txBody>
          <a:bodyPr wrap="square" rtlCol="0">
            <a:spAutoFit/>
          </a:bodyPr>
          <a:lstStyle/>
          <a:p>
            <a:r>
              <a:rPr lang="en-US" dirty="0">
                <a:solidFill>
                  <a:schemeClr val="bg1"/>
                </a:solidFill>
              </a:rPr>
              <a:t>Brad Martin – M13</a:t>
            </a:r>
          </a:p>
        </p:txBody>
      </p:sp>
    </p:spTree>
    <p:extLst>
      <p:ext uri="{BB962C8B-B14F-4D97-AF65-F5344CB8AC3E}">
        <p14:creationId xmlns:p14="http://schemas.microsoft.com/office/powerpoint/2010/main" val="349825205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F6A6D4C4-3C8B-491D-BA48-14F6827417A9}"/>
              </a:ext>
            </a:extLst>
          </p:cNvPr>
          <p:cNvPicPr>
            <a:picLocks noChangeAspect="1"/>
          </p:cNvPicPr>
          <p:nvPr/>
        </p:nvPicPr>
        <p:blipFill>
          <a:blip r:embed="rId2"/>
          <a:stretch>
            <a:fillRect/>
          </a:stretch>
        </p:blipFill>
        <p:spPr>
          <a:xfrm>
            <a:off x="61369" y="0"/>
            <a:ext cx="9021262" cy="6858000"/>
          </a:xfrm>
          <a:prstGeom prst="rect">
            <a:avLst/>
          </a:prstGeom>
        </p:spPr>
      </p:pic>
      <p:sp>
        <p:nvSpPr>
          <p:cNvPr id="5" name="TextBox 4">
            <a:extLst>
              <a:ext uri="{FF2B5EF4-FFF2-40B4-BE49-F238E27FC236}">
                <a16:creationId xmlns:a16="http://schemas.microsoft.com/office/drawing/2014/main" id="{FD8D5D79-AF8F-4912-8FDE-5FE4B1F08AF9}"/>
              </a:ext>
            </a:extLst>
          </p:cNvPr>
          <p:cNvSpPr txBox="1"/>
          <p:nvPr/>
        </p:nvSpPr>
        <p:spPr>
          <a:xfrm>
            <a:off x="546755" y="6146276"/>
            <a:ext cx="2809187" cy="307777"/>
          </a:xfrm>
          <a:prstGeom prst="rect">
            <a:avLst/>
          </a:prstGeom>
          <a:noFill/>
          <a:ln>
            <a:solidFill>
              <a:schemeClr val="bg1"/>
            </a:solidFill>
          </a:ln>
        </p:spPr>
        <p:txBody>
          <a:bodyPr wrap="square" rtlCol="0">
            <a:spAutoFit/>
          </a:bodyPr>
          <a:lstStyle/>
          <a:p>
            <a:r>
              <a:rPr lang="en-US" dirty="0">
                <a:solidFill>
                  <a:schemeClr val="bg1"/>
                </a:solidFill>
              </a:rPr>
              <a:t>Brad Martin – M101</a:t>
            </a:r>
          </a:p>
        </p:txBody>
      </p:sp>
    </p:spTree>
    <p:extLst>
      <p:ext uri="{BB962C8B-B14F-4D97-AF65-F5344CB8AC3E}">
        <p14:creationId xmlns:p14="http://schemas.microsoft.com/office/powerpoint/2010/main" val="214012030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E72CC1B0-0930-4BDA-8423-159C03BA0CFC}"/>
              </a:ext>
            </a:extLst>
          </p:cNvPr>
          <p:cNvPicPr>
            <a:picLocks noChangeAspect="1"/>
          </p:cNvPicPr>
          <p:nvPr/>
        </p:nvPicPr>
        <p:blipFill>
          <a:blip r:embed="rId2"/>
          <a:stretch>
            <a:fillRect/>
          </a:stretch>
        </p:blipFill>
        <p:spPr>
          <a:xfrm>
            <a:off x="123447" y="0"/>
            <a:ext cx="8897106" cy="6858000"/>
          </a:xfrm>
          <a:prstGeom prst="rect">
            <a:avLst/>
          </a:prstGeom>
        </p:spPr>
      </p:pic>
      <p:sp>
        <p:nvSpPr>
          <p:cNvPr id="5" name="TextBox 4">
            <a:extLst>
              <a:ext uri="{FF2B5EF4-FFF2-40B4-BE49-F238E27FC236}">
                <a16:creationId xmlns:a16="http://schemas.microsoft.com/office/drawing/2014/main" id="{C4E56E7A-8559-4290-9048-80BC272180B7}"/>
              </a:ext>
            </a:extLst>
          </p:cNvPr>
          <p:cNvSpPr txBox="1"/>
          <p:nvPr/>
        </p:nvSpPr>
        <p:spPr>
          <a:xfrm>
            <a:off x="546755" y="6146276"/>
            <a:ext cx="2809187" cy="307777"/>
          </a:xfrm>
          <a:prstGeom prst="rect">
            <a:avLst/>
          </a:prstGeom>
          <a:noFill/>
          <a:ln>
            <a:solidFill>
              <a:schemeClr val="bg1"/>
            </a:solidFill>
          </a:ln>
        </p:spPr>
        <p:txBody>
          <a:bodyPr wrap="square" rtlCol="0">
            <a:spAutoFit/>
          </a:bodyPr>
          <a:lstStyle/>
          <a:p>
            <a:r>
              <a:rPr lang="en-US" dirty="0">
                <a:solidFill>
                  <a:schemeClr val="bg1"/>
                </a:solidFill>
              </a:rPr>
              <a:t>Brad Martin – M51</a:t>
            </a:r>
          </a:p>
        </p:txBody>
      </p:sp>
    </p:spTree>
    <p:extLst>
      <p:ext uri="{BB962C8B-B14F-4D97-AF65-F5344CB8AC3E}">
        <p14:creationId xmlns:p14="http://schemas.microsoft.com/office/powerpoint/2010/main" val="344804434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065ED6FB-71F8-4010-BA33-6C7F550EE841}"/>
              </a:ext>
            </a:extLst>
          </p:cNvPr>
          <p:cNvPicPr>
            <a:picLocks noChangeAspect="1"/>
          </p:cNvPicPr>
          <p:nvPr/>
        </p:nvPicPr>
        <p:blipFill>
          <a:blip r:embed="rId2"/>
          <a:stretch>
            <a:fillRect/>
          </a:stretch>
        </p:blipFill>
        <p:spPr>
          <a:xfrm>
            <a:off x="79744" y="0"/>
            <a:ext cx="8984512" cy="6858000"/>
          </a:xfrm>
          <a:prstGeom prst="rect">
            <a:avLst/>
          </a:prstGeom>
        </p:spPr>
      </p:pic>
      <p:sp>
        <p:nvSpPr>
          <p:cNvPr id="5" name="TextBox 4">
            <a:extLst>
              <a:ext uri="{FF2B5EF4-FFF2-40B4-BE49-F238E27FC236}">
                <a16:creationId xmlns:a16="http://schemas.microsoft.com/office/drawing/2014/main" id="{179973BD-3DE9-4EAA-A43C-C5FC38C25011}"/>
              </a:ext>
            </a:extLst>
          </p:cNvPr>
          <p:cNvSpPr txBox="1"/>
          <p:nvPr/>
        </p:nvSpPr>
        <p:spPr>
          <a:xfrm>
            <a:off x="546755" y="6146276"/>
            <a:ext cx="2809187" cy="307777"/>
          </a:xfrm>
          <a:prstGeom prst="rect">
            <a:avLst/>
          </a:prstGeom>
          <a:noFill/>
          <a:ln>
            <a:solidFill>
              <a:schemeClr val="bg1"/>
            </a:solidFill>
          </a:ln>
        </p:spPr>
        <p:txBody>
          <a:bodyPr wrap="square" rtlCol="0">
            <a:spAutoFit/>
          </a:bodyPr>
          <a:lstStyle/>
          <a:p>
            <a:r>
              <a:rPr lang="en-US" dirty="0">
                <a:solidFill>
                  <a:schemeClr val="bg1"/>
                </a:solidFill>
              </a:rPr>
              <a:t>Brad Martin – Mons </a:t>
            </a:r>
            <a:r>
              <a:rPr lang="en-US" dirty="0" err="1">
                <a:solidFill>
                  <a:schemeClr val="bg1"/>
                </a:solidFill>
              </a:rPr>
              <a:t>Hansteen</a:t>
            </a:r>
            <a:endParaRPr lang="en-US" dirty="0">
              <a:solidFill>
                <a:schemeClr val="bg1"/>
              </a:solidFill>
            </a:endParaRPr>
          </a:p>
        </p:txBody>
      </p:sp>
    </p:spTree>
    <p:extLst>
      <p:ext uri="{BB962C8B-B14F-4D97-AF65-F5344CB8AC3E}">
        <p14:creationId xmlns:p14="http://schemas.microsoft.com/office/powerpoint/2010/main" val="120821321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6E110056-2DCE-4D98-8FF4-2073CD8AD691}"/>
              </a:ext>
            </a:extLst>
          </p:cNvPr>
          <p:cNvPicPr>
            <a:picLocks noChangeAspect="1"/>
          </p:cNvPicPr>
          <p:nvPr/>
        </p:nvPicPr>
        <p:blipFill>
          <a:blip r:embed="rId2"/>
          <a:stretch>
            <a:fillRect/>
          </a:stretch>
        </p:blipFill>
        <p:spPr>
          <a:xfrm>
            <a:off x="844509" y="0"/>
            <a:ext cx="7454981" cy="6858000"/>
          </a:xfrm>
          <a:prstGeom prst="rect">
            <a:avLst/>
          </a:prstGeom>
        </p:spPr>
      </p:pic>
      <p:sp>
        <p:nvSpPr>
          <p:cNvPr id="5" name="TextBox 4">
            <a:extLst>
              <a:ext uri="{FF2B5EF4-FFF2-40B4-BE49-F238E27FC236}">
                <a16:creationId xmlns:a16="http://schemas.microsoft.com/office/drawing/2014/main" id="{A62C044B-A7FF-4644-B454-94743C52314C}"/>
              </a:ext>
            </a:extLst>
          </p:cNvPr>
          <p:cNvSpPr txBox="1"/>
          <p:nvPr/>
        </p:nvSpPr>
        <p:spPr>
          <a:xfrm>
            <a:off x="197963" y="6287678"/>
            <a:ext cx="2809187" cy="307777"/>
          </a:xfrm>
          <a:prstGeom prst="rect">
            <a:avLst/>
          </a:prstGeom>
          <a:noFill/>
          <a:ln>
            <a:solidFill>
              <a:schemeClr val="bg1"/>
            </a:solidFill>
          </a:ln>
        </p:spPr>
        <p:txBody>
          <a:bodyPr wrap="square" rtlCol="0">
            <a:spAutoFit/>
          </a:bodyPr>
          <a:lstStyle/>
          <a:p>
            <a:r>
              <a:rPr lang="en-US" dirty="0">
                <a:solidFill>
                  <a:schemeClr val="bg1"/>
                </a:solidFill>
              </a:rPr>
              <a:t>Brad Martin – Moon</a:t>
            </a:r>
          </a:p>
        </p:txBody>
      </p:sp>
    </p:spTree>
    <p:extLst>
      <p:ext uri="{BB962C8B-B14F-4D97-AF65-F5344CB8AC3E}">
        <p14:creationId xmlns:p14="http://schemas.microsoft.com/office/powerpoint/2010/main" val="29835780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17554335-7538-4002-9AC3-34B4C2556AF6}"/>
              </a:ext>
            </a:extLst>
          </p:cNvPr>
          <p:cNvPicPr>
            <a:picLocks noChangeAspect="1"/>
          </p:cNvPicPr>
          <p:nvPr/>
        </p:nvPicPr>
        <p:blipFill>
          <a:blip r:embed="rId2"/>
          <a:stretch>
            <a:fillRect/>
          </a:stretch>
        </p:blipFill>
        <p:spPr>
          <a:xfrm>
            <a:off x="0" y="357187"/>
            <a:ext cx="9144000" cy="6143625"/>
          </a:xfrm>
          <a:prstGeom prst="rect">
            <a:avLst/>
          </a:prstGeom>
        </p:spPr>
      </p:pic>
    </p:spTree>
    <p:extLst>
      <p:ext uri="{BB962C8B-B14F-4D97-AF65-F5344CB8AC3E}">
        <p14:creationId xmlns:p14="http://schemas.microsoft.com/office/powerpoint/2010/main" val="234330593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E79001AB-35B6-4AA3-B23C-A2B2F42FEB23}"/>
              </a:ext>
            </a:extLst>
          </p:cNvPr>
          <p:cNvPicPr>
            <a:picLocks noChangeAspect="1"/>
          </p:cNvPicPr>
          <p:nvPr/>
        </p:nvPicPr>
        <p:blipFill>
          <a:blip r:embed="rId2"/>
          <a:stretch>
            <a:fillRect/>
          </a:stretch>
        </p:blipFill>
        <p:spPr>
          <a:xfrm>
            <a:off x="0" y="355515"/>
            <a:ext cx="9144000" cy="6146971"/>
          </a:xfrm>
          <a:prstGeom prst="rect">
            <a:avLst/>
          </a:prstGeom>
        </p:spPr>
      </p:pic>
      <p:sp>
        <p:nvSpPr>
          <p:cNvPr id="5" name="TextBox 4">
            <a:extLst>
              <a:ext uri="{FF2B5EF4-FFF2-40B4-BE49-F238E27FC236}">
                <a16:creationId xmlns:a16="http://schemas.microsoft.com/office/drawing/2014/main" id="{22D0D7A0-8211-433E-82CE-087C74898066}"/>
              </a:ext>
            </a:extLst>
          </p:cNvPr>
          <p:cNvSpPr txBox="1"/>
          <p:nvPr/>
        </p:nvSpPr>
        <p:spPr>
          <a:xfrm>
            <a:off x="7249214" y="6099143"/>
            <a:ext cx="1649690" cy="307777"/>
          </a:xfrm>
          <a:prstGeom prst="rect">
            <a:avLst/>
          </a:prstGeom>
          <a:noFill/>
          <a:ln>
            <a:solidFill>
              <a:schemeClr val="bg1"/>
            </a:solidFill>
          </a:ln>
        </p:spPr>
        <p:txBody>
          <a:bodyPr wrap="square" rtlCol="0">
            <a:spAutoFit/>
          </a:bodyPr>
          <a:lstStyle/>
          <a:p>
            <a:r>
              <a:rPr lang="en-US" dirty="0">
                <a:solidFill>
                  <a:schemeClr val="bg1"/>
                </a:solidFill>
              </a:rPr>
              <a:t>Phil Whitebloom</a:t>
            </a:r>
          </a:p>
        </p:txBody>
      </p:sp>
    </p:spTree>
    <p:extLst>
      <p:ext uri="{BB962C8B-B14F-4D97-AF65-F5344CB8AC3E}">
        <p14:creationId xmlns:p14="http://schemas.microsoft.com/office/powerpoint/2010/main" val="224177752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7B5DF612-7633-41A6-AFBB-F4A05855340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42F4007E-6761-4F0E-9C2A-A1AFA1D424C0}"/>
              </a:ext>
            </a:extLst>
          </p:cNvPr>
          <p:cNvPicPr>
            <a:picLocks noChangeAspect="1"/>
          </p:cNvPicPr>
          <p:nvPr/>
        </p:nvPicPr>
        <p:blipFill>
          <a:blip r:embed="rId3"/>
          <a:stretch>
            <a:fillRect/>
          </a:stretch>
        </p:blipFill>
        <p:spPr>
          <a:xfrm>
            <a:off x="0" y="2160854"/>
            <a:ext cx="9144000" cy="2536292"/>
          </a:xfrm>
          <a:prstGeom prst="rect">
            <a:avLst/>
          </a:prstGeom>
        </p:spPr>
      </p:pic>
    </p:spTree>
    <p:extLst>
      <p:ext uri="{BB962C8B-B14F-4D97-AF65-F5344CB8AC3E}">
        <p14:creationId xmlns:p14="http://schemas.microsoft.com/office/powerpoint/2010/main" val="90148186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F0BB-4930-4DAD-B0AA-960471513D54}"/>
              </a:ext>
            </a:extLst>
          </p:cNvPr>
          <p:cNvSpPr>
            <a:spLocks noGrp="1"/>
          </p:cNvSpPr>
          <p:nvPr>
            <p:ph type="title"/>
          </p:nvPr>
        </p:nvSpPr>
        <p:spPr/>
        <p:txBody>
          <a:bodyPr/>
          <a:lstStyle/>
          <a:p>
            <a:r>
              <a:rPr lang="en-US" dirty="0">
                <a:solidFill>
                  <a:schemeClr val="bg1"/>
                </a:solidFill>
              </a:rPr>
              <a:t>Thank You</a:t>
            </a:r>
          </a:p>
        </p:txBody>
      </p:sp>
      <p:sp>
        <p:nvSpPr>
          <p:cNvPr id="3" name="Text Placeholder 2">
            <a:extLst>
              <a:ext uri="{FF2B5EF4-FFF2-40B4-BE49-F238E27FC236}">
                <a16:creationId xmlns:a16="http://schemas.microsoft.com/office/drawing/2014/main" id="{006CA70E-6712-46AB-966F-F31B48449B83}"/>
              </a:ext>
            </a:extLst>
          </p:cNvPr>
          <p:cNvSpPr>
            <a:spLocks noGrp="1"/>
          </p:cNvSpPr>
          <p:nvPr>
            <p:ph type="body" idx="1"/>
          </p:nvPr>
        </p:nvSpPr>
        <p:spPr/>
        <p:txBody>
          <a:bodyPr anchor="ctr"/>
          <a:lstStyle/>
          <a:p>
            <a:pPr marL="254000" indent="0" algn="ctr">
              <a:buNone/>
            </a:pPr>
            <a:r>
              <a:rPr lang="en-US" sz="6000" dirty="0">
                <a:solidFill>
                  <a:schemeClr val="bg1"/>
                </a:solidFill>
              </a:rPr>
              <a:t>CLEAR SKIES!</a:t>
            </a:r>
          </a:p>
          <a:p>
            <a:pPr marL="254000" indent="0" algn="ctr">
              <a:buNone/>
            </a:pPr>
            <a:r>
              <a:rPr lang="en-US" sz="6000" dirty="0">
                <a:solidFill>
                  <a:schemeClr val="bg1"/>
                </a:solidFill>
              </a:rPr>
              <a:t>STAY HEALTHY!</a:t>
            </a:r>
          </a:p>
        </p:txBody>
      </p:sp>
    </p:spTree>
    <p:extLst>
      <p:ext uri="{BB962C8B-B14F-4D97-AF65-F5344CB8AC3E}">
        <p14:creationId xmlns:p14="http://schemas.microsoft.com/office/powerpoint/2010/main" val="166108964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BF49B-7FB4-412A-9853-D426A07C781F}"/>
              </a:ext>
            </a:extLst>
          </p:cNvPr>
          <p:cNvSpPr>
            <a:spLocks noGrp="1"/>
          </p:cNvSpPr>
          <p:nvPr>
            <p:ph type="title"/>
          </p:nvPr>
        </p:nvSpPr>
        <p:spPr>
          <a:xfrm>
            <a:off x="510989" y="23621"/>
            <a:ext cx="8229600" cy="1143000"/>
          </a:xfrm>
        </p:spPr>
        <p:txBody>
          <a:bodyPr/>
          <a:lstStyle/>
          <a:p>
            <a:r>
              <a:rPr lang="en-US" sz="4000" dirty="0">
                <a:solidFill>
                  <a:schemeClr val="bg1"/>
                </a:solidFill>
              </a:rPr>
              <a:t>Welcome New Members and Guests</a:t>
            </a:r>
          </a:p>
        </p:txBody>
      </p:sp>
      <p:pic>
        <p:nvPicPr>
          <p:cNvPr id="4" name="Picture 3">
            <a:extLst>
              <a:ext uri="{FF2B5EF4-FFF2-40B4-BE49-F238E27FC236}">
                <a16:creationId xmlns:a16="http://schemas.microsoft.com/office/drawing/2014/main" id="{DBABD41C-6119-4E78-9C4A-9B71DE931E3F}"/>
              </a:ext>
            </a:extLst>
          </p:cNvPr>
          <p:cNvPicPr>
            <a:picLocks noChangeAspect="1"/>
          </p:cNvPicPr>
          <p:nvPr/>
        </p:nvPicPr>
        <p:blipFill>
          <a:blip r:embed="rId2"/>
          <a:stretch>
            <a:fillRect/>
          </a:stretch>
        </p:blipFill>
        <p:spPr>
          <a:xfrm>
            <a:off x="2286000" y="1714500"/>
            <a:ext cx="4572000" cy="3429000"/>
          </a:xfrm>
          <a:prstGeom prst="rect">
            <a:avLst/>
          </a:prstGeom>
          <a:ln>
            <a:solidFill>
              <a:schemeClr val="bg1"/>
            </a:solidFill>
          </a:ln>
        </p:spPr>
      </p:pic>
    </p:spTree>
    <p:extLst>
      <p:ext uri="{BB962C8B-B14F-4D97-AF65-F5344CB8AC3E}">
        <p14:creationId xmlns:p14="http://schemas.microsoft.com/office/powerpoint/2010/main" val="80056549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B8F52-7370-485B-A0BF-19A820EA0FDB}"/>
              </a:ext>
            </a:extLst>
          </p:cNvPr>
          <p:cNvSpPr>
            <a:spLocks noGrp="1"/>
          </p:cNvSpPr>
          <p:nvPr>
            <p:ph type="title"/>
          </p:nvPr>
        </p:nvSpPr>
        <p:spPr/>
        <p:txBody>
          <a:bodyPr/>
          <a:lstStyle/>
          <a:p>
            <a:r>
              <a:rPr lang="en-US" dirty="0">
                <a:solidFill>
                  <a:schemeClr val="bg1"/>
                </a:solidFill>
              </a:rPr>
              <a:t>Public Star Party - Virtual</a:t>
            </a:r>
          </a:p>
        </p:txBody>
      </p:sp>
      <p:pic>
        <p:nvPicPr>
          <p:cNvPr id="5" name="Content Placeholder 4">
            <a:extLst>
              <a:ext uri="{FF2B5EF4-FFF2-40B4-BE49-F238E27FC236}">
                <a16:creationId xmlns:a16="http://schemas.microsoft.com/office/drawing/2014/main" id="{1A56966A-FEC1-46A9-B214-F50687BBA809}"/>
              </a:ext>
            </a:extLst>
          </p:cNvPr>
          <p:cNvPicPr>
            <a:picLocks noGrp="1" noChangeAspect="1"/>
          </p:cNvPicPr>
          <p:nvPr>
            <p:ph idx="1"/>
          </p:nvPr>
        </p:nvPicPr>
        <p:blipFill>
          <a:blip r:embed="rId3"/>
          <a:stretch>
            <a:fillRect/>
          </a:stretch>
        </p:blipFill>
        <p:spPr>
          <a:xfrm>
            <a:off x="38230" y="1621261"/>
            <a:ext cx="4105373" cy="2236525"/>
          </a:xfrm>
          <a:ln>
            <a:solidFill>
              <a:schemeClr val="bg1"/>
            </a:solidFill>
          </a:ln>
        </p:spPr>
      </p:pic>
      <p:pic>
        <p:nvPicPr>
          <p:cNvPr id="3" name="Picture 2">
            <a:extLst>
              <a:ext uri="{FF2B5EF4-FFF2-40B4-BE49-F238E27FC236}">
                <a16:creationId xmlns:a16="http://schemas.microsoft.com/office/drawing/2014/main" id="{686602EA-CD57-48E5-8B70-9889C0DEDD49}"/>
              </a:ext>
            </a:extLst>
          </p:cNvPr>
          <p:cNvPicPr>
            <a:picLocks noChangeAspect="1"/>
          </p:cNvPicPr>
          <p:nvPr/>
        </p:nvPicPr>
        <p:blipFill>
          <a:blip r:embed="rId4"/>
          <a:stretch>
            <a:fillRect/>
          </a:stretch>
        </p:blipFill>
        <p:spPr>
          <a:xfrm>
            <a:off x="4229362" y="1598810"/>
            <a:ext cx="4914638" cy="2225184"/>
          </a:xfrm>
          <a:prstGeom prst="rect">
            <a:avLst/>
          </a:prstGeom>
          <a:ln>
            <a:solidFill>
              <a:schemeClr val="bg1"/>
            </a:solidFill>
          </a:ln>
        </p:spPr>
      </p:pic>
      <p:sp>
        <p:nvSpPr>
          <p:cNvPr id="6" name="TextBox 5">
            <a:extLst>
              <a:ext uri="{FF2B5EF4-FFF2-40B4-BE49-F238E27FC236}">
                <a16:creationId xmlns:a16="http://schemas.microsoft.com/office/drawing/2014/main" id="{489CD469-39C4-44BA-979F-372CDFBCA8FD}"/>
              </a:ext>
            </a:extLst>
          </p:cNvPr>
          <p:cNvSpPr txBox="1"/>
          <p:nvPr/>
        </p:nvSpPr>
        <p:spPr>
          <a:xfrm>
            <a:off x="38230" y="4794124"/>
            <a:ext cx="4105373" cy="1384995"/>
          </a:xfrm>
          <a:prstGeom prst="rect">
            <a:avLst/>
          </a:prstGeom>
          <a:noFill/>
          <a:ln>
            <a:solidFill>
              <a:schemeClr val="bg1"/>
            </a:solidFill>
          </a:ln>
        </p:spPr>
        <p:txBody>
          <a:bodyPr wrap="square" rtlCol="0" anchor="ctr">
            <a:spAutoFit/>
          </a:bodyPr>
          <a:lstStyle/>
          <a:p>
            <a:pPr algn="ctr"/>
            <a:r>
              <a:rPr lang="en-US" sz="2800" b="1" dirty="0">
                <a:solidFill>
                  <a:schemeClr val="bg1"/>
                </a:solidFill>
              </a:rPr>
              <a:t>This Saturday Night</a:t>
            </a:r>
          </a:p>
          <a:p>
            <a:pPr algn="ctr"/>
            <a:r>
              <a:rPr lang="en-US" sz="2800" b="1" dirty="0">
                <a:solidFill>
                  <a:schemeClr val="bg1"/>
                </a:solidFill>
              </a:rPr>
              <a:t>8:00PM</a:t>
            </a:r>
          </a:p>
          <a:p>
            <a:endParaRPr lang="en-US" sz="2800" b="1" dirty="0">
              <a:solidFill>
                <a:schemeClr val="bg1"/>
              </a:solidFill>
            </a:endParaRPr>
          </a:p>
        </p:txBody>
      </p:sp>
      <p:sp>
        <p:nvSpPr>
          <p:cNvPr id="7" name="TextBox 6">
            <a:extLst>
              <a:ext uri="{FF2B5EF4-FFF2-40B4-BE49-F238E27FC236}">
                <a16:creationId xmlns:a16="http://schemas.microsoft.com/office/drawing/2014/main" id="{5DF2B7EF-266C-4B05-B3D5-806FE985500D}"/>
              </a:ext>
            </a:extLst>
          </p:cNvPr>
          <p:cNvSpPr txBox="1"/>
          <p:nvPr/>
        </p:nvSpPr>
        <p:spPr>
          <a:xfrm>
            <a:off x="4374037" y="4147794"/>
            <a:ext cx="4421171" cy="2677656"/>
          </a:xfrm>
          <a:prstGeom prst="rect">
            <a:avLst/>
          </a:prstGeom>
          <a:noFill/>
          <a:ln>
            <a:solidFill>
              <a:schemeClr val="bg1"/>
            </a:solidFill>
          </a:ln>
        </p:spPr>
        <p:txBody>
          <a:bodyPr wrap="square" rtlCol="0">
            <a:spAutoFit/>
          </a:bodyPr>
          <a:lstStyle/>
          <a:p>
            <a:pPr algn="ctr"/>
            <a:r>
              <a:rPr lang="en-US" sz="2800" dirty="0">
                <a:solidFill>
                  <a:schemeClr val="bg1"/>
                </a:solidFill>
              </a:rPr>
              <a:t>Starring</a:t>
            </a:r>
          </a:p>
          <a:p>
            <a:r>
              <a:rPr lang="en-US" sz="2800" dirty="0">
                <a:solidFill>
                  <a:schemeClr val="bg1"/>
                </a:solidFill>
              </a:rPr>
              <a:t>Gene Handler</a:t>
            </a:r>
          </a:p>
          <a:p>
            <a:r>
              <a:rPr lang="en-US" sz="2800" dirty="0">
                <a:solidFill>
                  <a:schemeClr val="bg1"/>
                </a:solidFill>
              </a:rPr>
              <a:t>Chuck </a:t>
            </a:r>
            <a:r>
              <a:rPr lang="en-US" sz="2800" dirty="0" err="1">
                <a:solidFill>
                  <a:schemeClr val="bg1"/>
                </a:solidFill>
              </a:rPr>
              <a:t>Cynamon</a:t>
            </a:r>
            <a:endParaRPr lang="en-US" sz="2800" dirty="0">
              <a:solidFill>
                <a:schemeClr val="bg1"/>
              </a:solidFill>
            </a:endParaRPr>
          </a:p>
          <a:p>
            <a:r>
              <a:rPr lang="en-US" sz="2800" dirty="0">
                <a:solidFill>
                  <a:schemeClr val="bg1"/>
                </a:solidFill>
              </a:rPr>
              <a:t>Brad Martin</a:t>
            </a:r>
          </a:p>
          <a:p>
            <a:r>
              <a:rPr lang="en-US" sz="2800" dirty="0">
                <a:solidFill>
                  <a:schemeClr val="bg1"/>
                </a:solidFill>
              </a:rPr>
              <a:t>Jim Johnson</a:t>
            </a:r>
          </a:p>
          <a:p>
            <a:r>
              <a:rPr lang="en-US" sz="2800" dirty="0">
                <a:solidFill>
                  <a:schemeClr val="bg1"/>
                </a:solidFill>
              </a:rPr>
              <a:t>Corey </a:t>
            </a:r>
            <a:r>
              <a:rPr lang="en-US" sz="2800" dirty="0" err="1">
                <a:solidFill>
                  <a:schemeClr val="bg1"/>
                </a:solidFill>
              </a:rPr>
              <a:t>Koval</a:t>
            </a:r>
            <a:endParaRPr lang="en-US" sz="2800" dirty="0">
              <a:solidFill>
                <a:schemeClr val="bg1"/>
              </a:solidFill>
            </a:endParaRPr>
          </a:p>
        </p:txBody>
      </p:sp>
    </p:spTree>
    <p:extLst>
      <p:ext uri="{BB962C8B-B14F-4D97-AF65-F5344CB8AC3E}">
        <p14:creationId xmlns:p14="http://schemas.microsoft.com/office/powerpoint/2010/main" val="140450645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BF49B-7FB4-412A-9853-D426A07C781F}"/>
              </a:ext>
            </a:extLst>
          </p:cNvPr>
          <p:cNvSpPr>
            <a:spLocks noGrp="1"/>
          </p:cNvSpPr>
          <p:nvPr>
            <p:ph type="title"/>
          </p:nvPr>
        </p:nvSpPr>
        <p:spPr>
          <a:xfrm>
            <a:off x="510989" y="90296"/>
            <a:ext cx="8229600" cy="1143000"/>
          </a:xfrm>
        </p:spPr>
        <p:txBody>
          <a:bodyPr/>
          <a:lstStyle/>
          <a:p>
            <a:r>
              <a:rPr lang="en-US" sz="4000" dirty="0">
                <a:solidFill>
                  <a:schemeClr val="bg1"/>
                </a:solidFill>
              </a:rPr>
              <a:t>HAL Public Star Parties</a:t>
            </a:r>
            <a:br>
              <a:rPr lang="en-US" sz="4000" dirty="0">
                <a:solidFill>
                  <a:schemeClr val="bg1"/>
                </a:solidFill>
              </a:rPr>
            </a:br>
            <a:r>
              <a:rPr lang="en-US" sz="4000" dirty="0">
                <a:solidFill>
                  <a:schemeClr val="bg1"/>
                </a:solidFill>
              </a:rPr>
              <a:t>(Virtual and  hopefully soon in-person)</a:t>
            </a:r>
          </a:p>
        </p:txBody>
      </p:sp>
      <p:pic>
        <p:nvPicPr>
          <p:cNvPr id="6" name="Picture 5">
            <a:extLst>
              <a:ext uri="{FF2B5EF4-FFF2-40B4-BE49-F238E27FC236}">
                <a16:creationId xmlns:a16="http://schemas.microsoft.com/office/drawing/2014/main" id="{895E3EED-E153-4867-893A-DA770A46E3E5}"/>
              </a:ext>
            </a:extLst>
          </p:cNvPr>
          <p:cNvPicPr>
            <a:picLocks noChangeAspect="1"/>
          </p:cNvPicPr>
          <p:nvPr/>
        </p:nvPicPr>
        <p:blipFill>
          <a:blip r:embed="rId2"/>
          <a:stretch>
            <a:fillRect/>
          </a:stretch>
        </p:blipFill>
        <p:spPr>
          <a:xfrm>
            <a:off x="370436" y="1787104"/>
            <a:ext cx="3596727" cy="4660350"/>
          </a:xfrm>
          <a:prstGeom prst="rect">
            <a:avLst/>
          </a:prstGeom>
        </p:spPr>
      </p:pic>
      <p:pic>
        <p:nvPicPr>
          <p:cNvPr id="7" name="Picture 6">
            <a:extLst>
              <a:ext uri="{FF2B5EF4-FFF2-40B4-BE49-F238E27FC236}">
                <a16:creationId xmlns:a16="http://schemas.microsoft.com/office/drawing/2014/main" id="{90348755-285C-4917-8AE6-6D079D0E913D}"/>
              </a:ext>
            </a:extLst>
          </p:cNvPr>
          <p:cNvPicPr>
            <a:picLocks noChangeAspect="1"/>
          </p:cNvPicPr>
          <p:nvPr/>
        </p:nvPicPr>
        <p:blipFill>
          <a:blip r:embed="rId3"/>
          <a:stretch>
            <a:fillRect/>
          </a:stretch>
        </p:blipFill>
        <p:spPr>
          <a:xfrm>
            <a:off x="4823011" y="5104429"/>
            <a:ext cx="3409950" cy="1343025"/>
          </a:xfrm>
          <a:prstGeom prst="rect">
            <a:avLst/>
          </a:prstGeom>
        </p:spPr>
      </p:pic>
      <p:pic>
        <p:nvPicPr>
          <p:cNvPr id="9" name="Picture 8">
            <a:extLst>
              <a:ext uri="{FF2B5EF4-FFF2-40B4-BE49-F238E27FC236}">
                <a16:creationId xmlns:a16="http://schemas.microsoft.com/office/drawing/2014/main" id="{6CC3297F-6FF7-43E6-9B84-1BAA5F1FDC18}"/>
              </a:ext>
            </a:extLst>
          </p:cNvPr>
          <p:cNvPicPr>
            <a:picLocks noChangeAspect="1"/>
          </p:cNvPicPr>
          <p:nvPr/>
        </p:nvPicPr>
        <p:blipFill>
          <a:blip r:embed="rId4"/>
          <a:stretch>
            <a:fillRect/>
          </a:stretch>
        </p:blipFill>
        <p:spPr>
          <a:xfrm>
            <a:off x="5575486" y="2216362"/>
            <a:ext cx="1905000" cy="1905000"/>
          </a:xfrm>
          <a:prstGeom prst="rect">
            <a:avLst/>
          </a:prstGeom>
          <a:ln>
            <a:solidFill>
              <a:schemeClr val="bg1"/>
            </a:solidFill>
          </a:ln>
        </p:spPr>
      </p:pic>
    </p:spTree>
    <p:extLst>
      <p:ext uri="{BB962C8B-B14F-4D97-AF65-F5344CB8AC3E}">
        <p14:creationId xmlns:p14="http://schemas.microsoft.com/office/powerpoint/2010/main" val="362230881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7C372-DBAA-4B70-98A3-7242FE764689}"/>
              </a:ext>
            </a:extLst>
          </p:cNvPr>
          <p:cNvSpPr>
            <a:spLocks noGrp="1"/>
          </p:cNvSpPr>
          <p:nvPr>
            <p:ph type="title"/>
          </p:nvPr>
        </p:nvSpPr>
        <p:spPr/>
        <p:txBody>
          <a:bodyPr/>
          <a:lstStyle/>
          <a:p>
            <a:r>
              <a:rPr lang="en-US" dirty="0">
                <a:solidFill>
                  <a:schemeClr val="bg1"/>
                </a:solidFill>
              </a:rPr>
              <a:t>Impromptu Star Parties</a:t>
            </a:r>
          </a:p>
        </p:txBody>
      </p:sp>
      <p:sp>
        <p:nvSpPr>
          <p:cNvPr id="3" name="Text Placeholder 2">
            <a:extLst>
              <a:ext uri="{FF2B5EF4-FFF2-40B4-BE49-F238E27FC236}">
                <a16:creationId xmlns:a16="http://schemas.microsoft.com/office/drawing/2014/main" id="{7BE51D4C-0BDF-4A64-BCF9-F08D4CA7740C}"/>
              </a:ext>
            </a:extLst>
          </p:cNvPr>
          <p:cNvSpPr>
            <a:spLocks noGrp="1"/>
          </p:cNvSpPr>
          <p:nvPr>
            <p:ph type="body" idx="1"/>
          </p:nvPr>
        </p:nvSpPr>
        <p:spPr>
          <a:xfrm>
            <a:off x="457200" y="1609725"/>
            <a:ext cx="8229600" cy="4525963"/>
          </a:xfrm>
          <a:ln>
            <a:solidFill>
              <a:schemeClr val="bg1"/>
            </a:solidFill>
          </a:ln>
        </p:spPr>
        <p:txBody>
          <a:bodyPr/>
          <a:lstStyle/>
          <a:p>
            <a:pPr marL="254000" indent="0">
              <a:buNone/>
            </a:pPr>
            <a:r>
              <a:rPr lang="en-US" sz="1800" dirty="0">
                <a:solidFill>
                  <a:schemeClr val="bg1"/>
                </a:solidFill>
              </a:rPr>
              <a:t>Alpha Ridge is open for a keyholder to call an Impromptu with the following provisions:</a:t>
            </a:r>
          </a:p>
          <a:p>
            <a:pPr marL="254000" indent="0">
              <a:buNone/>
            </a:pPr>
            <a:r>
              <a:rPr lang="en-US" sz="1800" dirty="0">
                <a:solidFill>
                  <a:schemeClr val="bg1"/>
                </a:solidFill>
              </a:rPr>
              <a:t>1) HALO will remain closed, except to the keyholder to turn off/on the parking lot and restroom lights and to turn on power to the exterior SE corner of HALO.</a:t>
            </a:r>
          </a:p>
          <a:p>
            <a:pPr marL="254000" indent="0">
              <a:buNone/>
            </a:pPr>
            <a:r>
              <a:rPr lang="en-US" sz="1800" dirty="0">
                <a:solidFill>
                  <a:schemeClr val="bg1"/>
                </a:solidFill>
              </a:rPr>
              <a:t>2) The restrooms are open.  </a:t>
            </a:r>
          </a:p>
          <a:p>
            <a:pPr marL="254000" indent="0">
              <a:buNone/>
            </a:pPr>
            <a:r>
              <a:rPr lang="en-US" sz="1800" dirty="0">
                <a:solidFill>
                  <a:schemeClr val="bg1"/>
                </a:solidFill>
              </a:rPr>
              <a:t>3) The keyholder is responsible for closing the gate after entering and keeping lock separately until locking up at the end of the observing session. </a:t>
            </a:r>
          </a:p>
          <a:p>
            <a:pPr marL="254000" indent="0">
              <a:buNone/>
            </a:pPr>
            <a:r>
              <a:rPr lang="en-US" sz="1800" dirty="0">
                <a:solidFill>
                  <a:schemeClr val="bg1"/>
                </a:solidFill>
              </a:rPr>
              <a:t>4) Members will be informed that the gate is being left closed except for entry and exit.  Members will be asked to open the gate inwards and close the gate behind them upon arrival and to repeat the routine upon departure.</a:t>
            </a:r>
          </a:p>
          <a:p>
            <a:pPr marL="254000" indent="0">
              <a:buNone/>
            </a:pPr>
            <a:r>
              <a:rPr lang="en-US" sz="1800" dirty="0">
                <a:solidFill>
                  <a:schemeClr val="bg1"/>
                </a:solidFill>
              </a:rPr>
              <a:t>5) Members will be reminded that all social distancing protocols currently called for in Howard County will be in effect. </a:t>
            </a:r>
          </a:p>
        </p:txBody>
      </p:sp>
    </p:spTree>
    <p:extLst>
      <p:ext uri="{BB962C8B-B14F-4D97-AF65-F5344CB8AC3E}">
        <p14:creationId xmlns:p14="http://schemas.microsoft.com/office/powerpoint/2010/main" val="83214604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DaleHalo">
            <a:hlinkClick r:id="" action="ppaction://media"/>
            <a:extLst>
              <a:ext uri="{FF2B5EF4-FFF2-40B4-BE49-F238E27FC236}">
                <a16:creationId xmlns:a16="http://schemas.microsoft.com/office/drawing/2014/main" id="{6DCFE6B9-1FDA-4B21-AF15-7028062FAA4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2469353"/>
            <a:ext cx="6096000" cy="3429000"/>
          </a:xfrm>
          <a:prstGeom prst="rect">
            <a:avLst/>
          </a:prstGeom>
        </p:spPr>
      </p:pic>
      <p:pic>
        <p:nvPicPr>
          <p:cNvPr id="3" name="Picture 2">
            <a:extLst>
              <a:ext uri="{FF2B5EF4-FFF2-40B4-BE49-F238E27FC236}">
                <a16:creationId xmlns:a16="http://schemas.microsoft.com/office/drawing/2014/main" id="{00C0D9A5-6FD3-4387-8325-C1C8F321BFB7}"/>
              </a:ext>
            </a:extLst>
          </p:cNvPr>
          <p:cNvPicPr>
            <a:picLocks noChangeAspect="1"/>
          </p:cNvPicPr>
          <p:nvPr/>
        </p:nvPicPr>
        <p:blipFill>
          <a:blip r:embed="rId5"/>
          <a:stretch>
            <a:fillRect/>
          </a:stretch>
        </p:blipFill>
        <p:spPr>
          <a:xfrm>
            <a:off x="5438490" y="162374"/>
            <a:ext cx="3414056" cy="1347333"/>
          </a:xfrm>
          <a:prstGeom prst="rect">
            <a:avLst/>
          </a:prstGeom>
        </p:spPr>
      </p:pic>
      <p:sp>
        <p:nvSpPr>
          <p:cNvPr id="5" name="Rectangle 4">
            <a:extLst>
              <a:ext uri="{FF2B5EF4-FFF2-40B4-BE49-F238E27FC236}">
                <a16:creationId xmlns:a16="http://schemas.microsoft.com/office/drawing/2014/main" id="{E9EA0800-B12C-42EA-96B6-9344991D43D1}"/>
              </a:ext>
            </a:extLst>
          </p:cNvPr>
          <p:cNvSpPr/>
          <p:nvPr/>
        </p:nvSpPr>
        <p:spPr>
          <a:xfrm>
            <a:off x="522287" y="374375"/>
            <a:ext cx="4378122" cy="1754326"/>
          </a:xfrm>
          <a:prstGeom prst="rect">
            <a:avLst/>
          </a:prstGeom>
          <a:noFill/>
          <a:ln>
            <a:solidFill>
              <a:schemeClr val="bg1"/>
            </a:solidFill>
          </a:ln>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HALO</a:t>
            </a:r>
          </a:p>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Maintenance</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64215686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1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steroid Apophis 2021-03-08 (6)">
            <a:hlinkClick r:id="" action="ppaction://media"/>
            <a:extLst>
              <a:ext uri="{FF2B5EF4-FFF2-40B4-BE49-F238E27FC236}">
                <a16:creationId xmlns:a16="http://schemas.microsoft.com/office/drawing/2014/main" id="{49995F9E-D241-4803-B807-B16E71A03E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9144000" cy="6107113"/>
          </a:xfrm>
          <a:prstGeom prst="rect">
            <a:avLst/>
          </a:prstGeom>
        </p:spPr>
      </p:pic>
    </p:spTree>
    <p:extLst>
      <p:ext uri="{BB962C8B-B14F-4D97-AF65-F5344CB8AC3E}">
        <p14:creationId xmlns:p14="http://schemas.microsoft.com/office/powerpoint/2010/main" val="23672237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18838-4F3F-427E-8522-014AFBC05602}"/>
              </a:ext>
            </a:extLst>
          </p:cNvPr>
          <p:cNvSpPr>
            <a:spLocks noGrp="1"/>
          </p:cNvSpPr>
          <p:nvPr>
            <p:ph type="title"/>
          </p:nvPr>
        </p:nvSpPr>
        <p:spPr/>
        <p:txBody>
          <a:bodyPr/>
          <a:lstStyle/>
          <a:p>
            <a:r>
              <a:rPr lang="en-US" dirty="0">
                <a:solidFill>
                  <a:schemeClr val="bg1"/>
                </a:solidFill>
              </a:rPr>
              <a:t>Tonight’s Guest Presenter</a:t>
            </a:r>
            <a:br>
              <a:rPr lang="en-US" dirty="0">
                <a:solidFill>
                  <a:schemeClr val="bg1"/>
                </a:solidFill>
              </a:rPr>
            </a:br>
            <a:endParaRPr lang="en-US" dirty="0">
              <a:solidFill>
                <a:schemeClr val="bg1"/>
              </a:solidFill>
            </a:endParaRPr>
          </a:p>
        </p:txBody>
      </p:sp>
      <p:sp>
        <p:nvSpPr>
          <p:cNvPr id="3" name="Text Placeholder 2">
            <a:extLst>
              <a:ext uri="{FF2B5EF4-FFF2-40B4-BE49-F238E27FC236}">
                <a16:creationId xmlns:a16="http://schemas.microsoft.com/office/drawing/2014/main" id="{A4C76477-5822-430A-86EF-E3C9568B1D38}"/>
              </a:ext>
            </a:extLst>
          </p:cNvPr>
          <p:cNvSpPr>
            <a:spLocks noGrp="1"/>
          </p:cNvSpPr>
          <p:nvPr>
            <p:ph type="body" idx="1"/>
          </p:nvPr>
        </p:nvSpPr>
        <p:spPr>
          <a:xfrm>
            <a:off x="2630078" y="1866507"/>
            <a:ext cx="6056722" cy="4259656"/>
          </a:xfrm>
        </p:spPr>
        <p:txBody>
          <a:bodyPr/>
          <a:lstStyle/>
          <a:p>
            <a:pPr marL="254000" indent="0">
              <a:buNone/>
            </a:pPr>
            <a:r>
              <a:rPr lang="en-US" dirty="0">
                <a:solidFill>
                  <a:schemeClr val="bg1"/>
                </a:solidFill>
              </a:rPr>
              <a:t>Sue Ann </a:t>
            </a:r>
            <a:r>
              <a:rPr lang="en-US" dirty="0" err="1">
                <a:solidFill>
                  <a:schemeClr val="bg1"/>
                </a:solidFill>
              </a:rPr>
              <a:t>Heatherly</a:t>
            </a:r>
            <a:endParaRPr lang="en-US" dirty="0">
              <a:solidFill>
                <a:schemeClr val="bg1"/>
              </a:solidFill>
            </a:endParaRPr>
          </a:p>
          <a:p>
            <a:pPr marL="254000" indent="0">
              <a:buNone/>
            </a:pPr>
            <a:r>
              <a:rPr lang="en-US" sz="3600" dirty="0">
                <a:solidFill>
                  <a:schemeClr val="bg1"/>
                </a:solidFill>
              </a:rPr>
              <a:t>Senior Education Officer</a:t>
            </a:r>
          </a:p>
          <a:p>
            <a:pPr marL="254000" indent="0">
              <a:buNone/>
            </a:pPr>
            <a:r>
              <a:rPr lang="en-US" sz="3600" dirty="0">
                <a:solidFill>
                  <a:schemeClr val="bg1"/>
                </a:solidFill>
              </a:rPr>
              <a:t>Green Bank Observatory</a:t>
            </a:r>
          </a:p>
          <a:p>
            <a:pPr marL="254000" indent="0">
              <a:buNone/>
            </a:pPr>
            <a:endParaRPr lang="en-US" sz="3600" dirty="0">
              <a:solidFill>
                <a:schemeClr val="bg1"/>
              </a:solidFill>
            </a:endParaRPr>
          </a:p>
          <a:p>
            <a:pPr marL="254000" indent="0">
              <a:buNone/>
            </a:pPr>
            <a:r>
              <a:rPr lang="en-US" sz="3600" dirty="0">
                <a:solidFill>
                  <a:schemeClr val="bg1"/>
                </a:solidFill>
              </a:rPr>
              <a:t>Topic: Green Bank Telescope</a:t>
            </a:r>
          </a:p>
          <a:p>
            <a:pPr marL="254000" indent="0">
              <a:buNone/>
            </a:pPr>
            <a:r>
              <a:rPr lang="en-US" sz="3600" dirty="0">
                <a:solidFill>
                  <a:schemeClr val="bg1"/>
                </a:solidFill>
              </a:rPr>
              <a:t>and Radio Astronomy</a:t>
            </a:r>
          </a:p>
          <a:p>
            <a:pPr marL="254000" indent="0" algn="ctr">
              <a:buNone/>
            </a:pPr>
            <a:endParaRPr lang="en-US" dirty="0">
              <a:solidFill>
                <a:schemeClr val="bg1"/>
              </a:solidFill>
            </a:endParaRPr>
          </a:p>
        </p:txBody>
      </p:sp>
      <p:pic>
        <p:nvPicPr>
          <p:cNvPr id="4" name="Picture 3">
            <a:extLst>
              <a:ext uri="{FF2B5EF4-FFF2-40B4-BE49-F238E27FC236}">
                <a16:creationId xmlns:a16="http://schemas.microsoft.com/office/drawing/2014/main" id="{6D772C8D-298D-4384-87AA-C04DECD21286}"/>
              </a:ext>
            </a:extLst>
          </p:cNvPr>
          <p:cNvPicPr>
            <a:picLocks noChangeAspect="1"/>
          </p:cNvPicPr>
          <p:nvPr/>
        </p:nvPicPr>
        <p:blipFill>
          <a:blip r:embed="rId2"/>
          <a:stretch>
            <a:fillRect/>
          </a:stretch>
        </p:blipFill>
        <p:spPr>
          <a:xfrm>
            <a:off x="239304" y="1866507"/>
            <a:ext cx="1975996" cy="1968124"/>
          </a:xfrm>
          <a:prstGeom prst="rect">
            <a:avLst/>
          </a:prstGeom>
        </p:spPr>
      </p:pic>
      <p:pic>
        <p:nvPicPr>
          <p:cNvPr id="5" name="Picture 4">
            <a:extLst>
              <a:ext uri="{FF2B5EF4-FFF2-40B4-BE49-F238E27FC236}">
                <a16:creationId xmlns:a16="http://schemas.microsoft.com/office/drawing/2014/main" id="{6000AE6D-BD2D-43F2-970F-DAF0E3D0E4DE}"/>
              </a:ext>
            </a:extLst>
          </p:cNvPr>
          <p:cNvPicPr>
            <a:picLocks noChangeAspect="1"/>
          </p:cNvPicPr>
          <p:nvPr/>
        </p:nvPicPr>
        <p:blipFill>
          <a:blip r:embed="rId3"/>
          <a:stretch>
            <a:fillRect/>
          </a:stretch>
        </p:blipFill>
        <p:spPr>
          <a:xfrm>
            <a:off x="239303" y="4696627"/>
            <a:ext cx="2569214" cy="1747412"/>
          </a:xfrm>
          <a:prstGeom prst="rect">
            <a:avLst/>
          </a:prstGeom>
        </p:spPr>
      </p:pic>
    </p:spTree>
    <p:extLst>
      <p:ext uri="{BB962C8B-B14F-4D97-AF65-F5344CB8AC3E}">
        <p14:creationId xmlns:p14="http://schemas.microsoft.com/office/powerpoint/2010/main" val="234953763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theme/theme1.xml><?xml version="1.0" encoding="utf-8"?>
<a:theme xmlns:a="http://schemas.openxmlformats.org/drawingml/2006/main" name="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FFFF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180155</TotalTime>
  <Words>411</Words>
  <Application>Microsoft Office PowerPoint</Application>
  <PresentationFormat>On-screen Show (4:3)</PresentationFormat>
  <Paragraphs>64</Paragraphs>
  <Slides>29</Slides>
  <Notes>4</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Times New Roman</vt:lpstr>
      <vt:lpstr>Calibri Light</vt:lpstr>
      <vt:lpstr>Wingdings</vt:lpstr>
      <vt:lpstr>Arial</vt:lpstr>
      <vt:lpstr>Calibri</vt:lpstr>
      <vt:lpstr>Arial Black</vt:lpstr>
      <vt:lpstr>Office Theme</vt:lpstr>
      <vt:lpstr>1_Office Theme</vt:lpstr>
      <vt:lpstr>PowerPoint Presentation</vt:lpstr>
      <vt:lpstr>PowerPoint Presentation</vt:lpstr>
      <vt:lpstr>Welcome New Members and Guests</vt:lpstr>
      <vt:lpstr>Public Star Party - Virtual</vt:lpstr>
      <vt:lpstr>HAL Public Star Parties (Virtual and  hopefully soon in-person)</vt:lpstr>
      <vt:lpstr>Impromptu Star Parties</vt:lpstr>
      <vt:lpstr>PowerPoint Presentation</vt:lpstr>
      <vt:lpstr>PowerPoint Presentation</vt:lpstr>
      <vt:lpstr>Tonight’s Guest Presenter </vt:lpstr>
      <vt:lpstr>May HAL Meeting May 20th</vt:lpstr>
      <vt:lpstr>Officer Reports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Johnson</dc:creator>
  <cp:lastModifiedBy>Philip Whitebloom</cp:lastModifiedBy>
  <cp:revision>1118</cp:revision>
  <dcterms:modified xsi:type="dcterms:W3CDTF">2021-04-15T23:05:37Z</dcterms:modified>
</cp:coreProperties>
</file>